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>
  <p:sldMasterIdLst>
    <p:sldMasterId id="214748374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63" r:id="rId3"/>
    <p:sldId id="261" r:id="rId4"/>
    <p:sldId id="296" r:id="rId5"/>
    <p:sldId id="282" r:id="rId6"/>
    <p:sldId id="293" r:id="rId7"/>
    <p:sldId id="298" r:id="rId8"/>
    <p:sldId id="288" r:id="rId9"/>
    <p:sldId id="295" r:id="rId10"/>
    <p:sldId id="289" r:id="rId11"/>
    <p:sldId id="290" r:id="rId12"/>
    <p:sldId id="271" r:id="rId13"/>
    <p:sldId id="297" r:id="rId14"/>
    <p:sldId id="286" r:id="rId15"/>
    <p:sldId id="272" r:id="rId16"/>
    <p:sldId id="273" r:id="rId17"/>
    <p:sldId id="275" r:id="rId18"/>
    <p:sldId id="287" r:id="rId19"/>
  </p:sldIdLst>
  <p:sldSz cx="12192000" cy="6858000"/>
  <p:notesSz cx="6858000" cy="9144000"/>
  <p:embeddedFontLst>
    <p:embeddedFont>
      <p:font typeface="Source Sans Pro" panose="020B0503030403020204" pitchFamily="34" charset="0"/>
      <p:regular r:id="rId22"/>
      <p:bold r:id="rId23"/>
      <p:italic r:id="rId24"/>
      <p:boldItalic r:id="rId25"/>
    </p:embeddedFont>
    <p:embeddedFont>
      <p:font typeface="Source Sans Pro Light" panose="020B0403030403020204" pitchFamily="34" charset="0"/>
      <p:regular r:id="rId26"/>
      <p:italic r:id="rId27"/>
    </p:embeddedFont>
    <p:embeddedFont>
      <p:font typeface="Source Sans Pro Semibold" panose="020B0603030403020204" pitchFamily="34" charset="0"/>
      <p:bold r:id="rId28"/>
      <p:boldItalic r:id="rId29"/>
    </p:embeddedFont>
    <p:embeddedFont>
      <p:font typeface="Source Sans Pro ExtraLight" panose="020B0303030403020204" pitchFamily="34" charset="0"/>
      <p:regular r:id="rId30"/>
      <p:italic r:id="rId31"/>
    </p:embeddedFont>
  </p:embeddedFontLst>
  <p:defaultTextStyle>
    <a:defPPr>
      <a:defRPr lang="de-DE"/>
    </a:defPPr>
    <a:lvl1pPr marL="0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B928"/>
    <a:srgbClr val="4DBBB5"/>
    <a:srgbClr val="C5D431"/>
    <a:srgbClr val="7DB928"/>
    <a:srgbClr val="2B2B2B"/>
    <a:srgbClr val="EAEAEA"/>
    <a:srgbClr val="FCEA10"/>
    <a:srgbClr val="4D4D4D"/>
    <a:srgbClr val="C9E725"/>
    <a:srgbClr val="032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47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0" d="100"/>
          <a:sy n="70" d="100"/>
        </p:scale>
        <p:origin x="3240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Come comunicano le aziende?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D1-42AD-A6A6-0EEF1D5A613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D1-42AD-A6A6-0EEF1D5A613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D1-42AD-A6A6-0EEF1D5A6138}"/>
              </c:ext>
            </c:extLst>
          </c:dPt>
          <c:dLbls>
            <c:spPr>
              <a:solidFill>
                <a:srgbClr val="FFFFFF"/>
              </a:solidFill>
              <a:ln>
                <a:solidFill>
                  <a:srgbClr val="000000">
                    <a:lumMod val="25000"/>
                    <a:lumOff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3"/>
                <c:pt idx="0">
                  <c:v>PBX</c:v>
                </c:pt>
                <c:pt idx="1">
                  <c:v>Mobile</c:v>
                </c:pt>
                <c:pt idx="2">
                  <c:v>Web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45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F4-410A-A443-CBF91E78CB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0"/>
            <a:ext cx="6858000" cy="971600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Kopfzeilenplatzhalter 9"/>
          <p:cNvSpPr>
            <a:spLocks noGrp="1"/>
          </p:cNvSpPr>
          <p:nvPr>
            <p:ph type="hdr" sz="quarter"/>
          </p:nvPr>
        </p:nvSpPr>
        <p:spPr>
          <a:xfrm>
            <a:off x="548680" y="272256"/>
            <a:ext cx="5760640" cy="45931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Datumsplatzhalter 18"/>
          <p:cNvSpPr>
            <a:spLocks noGrp="1"/>
          </p:cNvSpPr>
          <p:nvPr>
            <p:ph type="dt" sz="quarter" idx="1"/>
          </p:nvPr>
        </p:nvSpPr>
        <p:spPr>
          <a:xfrm>
            <a:off x="155303" y="8545465"/>
            <a:ext cx="1041449" cy="288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endParaRPr lang="de-DE" sz="1000" dirty="0">
              <a:solidFill>
                <a:srgbClr val="4D4D4D"/>
              </a:solidFill>
            </a:endParaRPr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3"/>
          </p:nvPr>
        </p:nvSpPr>
        <p:spPr>
          <a:xfrm>
            <a:off x="6004012" y="8572195"/>
            <a:ext cx="378042" cy="261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pPr algn="l"/>
            <a:fld id="{696429D2-D6DE-4168-B118-B6DE597E9EEE}" type="slidenum">
              <a:rPr lang="de-DE" sz="1000" smtClean="0">
                <a:solidFill>
                  <a:srgbClr val="4D4D4D"/>
                </a:solidFill>
              </a:rPr>
              <a:pPr algn="l"/>
              <a:t>‹N›</a:t>
            </a:fld>
            <a:endParaRPr lang="de-DE" sz="1000" dirty="0">
              <a:solidFill>
                <a:srgbClr val="4D4D4D"/>
              </a:solidFill>
            </a:endParaRPr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2"/>
          </p:nvPr>
        </p:nvSpPr>
        <p:spPr>
          <a:xfrm>
            <a:off x="1275937" y="8545466"/>
            <a:ext cx="1588286" cy="288000"/>
          </a:xfrm>
          <a:prstGeom prst="rect">
            <a:avLst/>
          </a:prstGeom>
        </p:spPr>
        <p:txBody>
          <a:bodyPr vert="horz" lIns="36000" tIns="0" rIns="0" bIns="0" rtlCol="0" anchor="ctr"/>
          <a:lstStyle>
            <a:lvl1pPr algn="l">
              <a:defRPr sz="1200"/>
            </a:lvl1pPr>
          </a:lstStyle>
          <a:p>
            <a:endParaRPr lang="de-DE" sz="10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71575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0"/>
            <a:ext cx="6858000" cy="3995937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0481" y="323528"/>
            <a:ext cx="5977037" cy="336283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4634" y="3995937"/>
            <a:ext cx="6588732" cy="4992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2960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80147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400736" algn="l" defTabSz="801472" rtl="0" eaLnBrk="1" latinLnBrk="0" hangingPunct="1">
      <a:defRPr sz="1100" kern="1200">
        <a:solidFill>
          <a:schemeClr val="tx1"/>
        </a:solidFill>
        <a:latin typeface="Source Sans Pro Light"/>
        <a:ea typeface="+mn-ea"/>
        <a:cs typeface="+mn-cs"/>
      </a:defRPr>
    </a:lvl2pPr>
    <a:lvl3pPr marL="801472" algn="l" defTabSz="801472" rtl="0" eaLnBrk="1" latinLnBrk="0" hangingPunct="1">
      <a:defRPr sz="1100" kern="1200">
        <a:solidFill>
          <a:schemeClr val="tx1"/>
        </a:solidFill>
        <a:latin typeface="Source Sans Pro Light"/>
        <a:ea typeface="+mn-ea"/>
        <a:cs typeface="+mn-cs"/>
      </a:defRPr>
    </a:lvl3pPr>
    <a:lvl4pPr marL="1202207" algn="l" defTabSz="801472" rtl="0" eaLnBrk="1" latinLnBrk="0" hangingPunct="1">
      <a:defRPr sz="1100" kern="1200">
        <a:solidFill>
          <a:schemeClr val="tx1"/>
        </a:solidFill>
        <a:latin typeface="Source Sans Pro Light"/>
        <a:ea typeface="+mn-ea"/>
        <a:cs typeface="+mn-cs"/>
      </a:defRPr>
    </a:lvl4pPr>
    <a:lvl5pPr marL="1602943" algn="l" defTabSz="801472" rtl="0" eaLnBrk="1" latinLnBrk="0" hangingPunct="1">
      <a:defRPr sz="1100" kern="1200">
        <a:solidFill>
          <a:schemeClr val="tx1"/>
        </a:solidFill>
        <a:latin typeface="Source Sans Pro Light"/>
        <a:ea typeface="+mn-ea"/>
        <a:cs typeface="+mn-cs"/>
      </a:defRPr>
    </a:lvl5pPr>
    <a:lvl6pPr marL="2003679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04415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05151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05886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04788" y="361950"/>
            <a:ext cx="6689725" cy="37639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5689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323850"/>
            <a:ext cx="5978525" cy="33623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801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Prima </a:t>
            </a:r>
            <a:r>
              <a:rPr lang="de-DE" dirty="0" err="1"/>
              <a:t>parte</a:t>
            </a:r>
            <a:endParaRPr lang="de-DE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8526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_2014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 userDrawn="1"/>
        </p:nvSpPr>
        <p:spPr>
          <a:xfrm>
            <a:off x="0" y="0"/>
            <a:ext cx="12192000" cy="5220000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Source Sans Pro ExtraLight" panose="020B030303040302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96000" y="1388032"/>
            <a:ext cx="10800000" cy="1319336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ctr">
              <a:defRPr lang="de-DE" sz="4800" dirty="0">
                <a:solidFill>
                  <a:schemeClr val="bg1"/>
                </a:solidFill>
                <a:latin typeface="Source Sans Pro ExtraLight" panose="020B0303030403020204" pitchFamily="34" charset="0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1776000" y="2781032"/>
            <a:ext cx="8640000" cy="936000"/>
          </a:xfrm>
          <a:prstGeom prst="rect">
            <a:avLst/>
          </a:prstGeom>
        </p:spPr>
        <p:txBody>
          <a:bodyPr lIns="0" tIns="40074" rIns="0" bIns="40074" anchor="t">
            <a:normAutofit/>
          </a:bodyPr>
          <a:lstStyle>
            <a:lvl1pPr marL="0" indent="0" algn="ctr">
              <a:buNone/>
              <a:defRPr lang="en-US" sz="2800" dirty="0">
                <a:solidFill>
                  <a:schemeClr val="bg1"/>
                </a:solidFill>
                <a:latin typeface="Source Sans Pro ExtraLight" panose="020B0303030403020204" pitchFamily="34" charset="0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720000" y="5605200"/>
            <a:ext cx="3168000" cy="720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1pPr>
            <a:lvl2pPr marL="457119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2pPr>
            <a:lvl3pPr marL="91423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3pPr>
            <a:lvl4pPr marL="137135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4pPr>
            <a:lvl5pPr marL="1828477" indent="0" algn="ctr">
              <a:buNone/>
              <a:defRPr lang="de-DE" sz="1800" dirty="0">
                <a:solidFill>
                  <a:srgbClr val="7DB928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512000" y="5605200"/>
            <a:ext cx="3168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8400255" y="5605200"/>
            <a:ext cx="3168949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41" y="332656"/>
            <a:ext cx="2801118" cy="652273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0" y="6732000"/>
            <a:ext cx="12192000" cy="12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02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4423200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Inhaltsplatzhalter 15"/>
          <p:cNvSpPr>
            <a:spLocks noGrp="1"/>
          </p:cNvSpPr>
          <p:nvPr>
            <p:ph sz="quarter" idx="15"/>
          </p:nvPr>
        </p:nvSpPr>
        <p:spPr>
          <a:xfrm>
            <a:off x="8113184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9F59561-9D9D-4706-822B-F7254A8E3943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873872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Vergle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20000" y="1123200"/>
            <a:ext cx="3456000" cy="63988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2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720000" y="1989139"/>
            <a:ext cx="3456000" cy="4248174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424400" y="1989139"/>
            <a:ext cx="3456000" cy="424817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Inhaltsplatzhalter 15"/>
          <p:cNvSpPr>
            <a:spLocks noGrp="1"/>
          </p:cNvSpPr>
          <p:nvPr>
            <p:ph sz="quarter" idx="15"/>
          </p:nvPr>
        </p:nvSpPr>
        <p:spPr>
          <a:xfrm>
            <a:off x="8114400" y="1990800"/>
            <a:ext cx="3456000" cy="4248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6"/>
          </p:nvPr>
        </p:nvSpPr>
        <p:spPr>
          <a:xfrm>
            <a:off x="811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E9C5DEF-EEA0-4109-9ED2-5135809406E4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7343226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Vergleiche mit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20000" y="1123200"/>
            <a:ext cx="3456000" cy="63988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2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720000" y="1989139"/>
            <a:ext cx="3456000" cy="3526576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424400" y="1989139"/>
            <a:ext cx="3456000" cy="35265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Inhaltsplatzhalter 15"/>
          <p:cNvSpPr>
            <a:spLocks noGrp="1"/>
          </p:cNvSpPr>
          <p:nvPr>
            <p:ph sz="quarter" idx="15"/>
          </p:nvPr>
        </p:nvSpPr>
        <p:spPr>
          <a:xfrm>
            <a:off x="8114400" y="1990800"/>
            <a:ext cx="3456000" cy="3526432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6"/>
          </p:nvPr>
        </p:nvSpPr>
        <p:spPr>
          <a:xfrm>
            <a:off x="811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7"/>
          </p:nvPr>
        </p:nvSpPr>
        <p:spPr>
          <a:xfrm>
            <a:off x="719402" y="5597550"/>
            <a:ext cx="34565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4424400" y="5612758"/>
            <a:ext cx="34565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9"/>
          </p:nvPr>
        </p:nvSpPr>
        <p:spPr>
          <a:xfrm>
            <a:off x="8130902" y="5612758"/>
            <a:ext cx="34565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E500A50-EC4B-4960-80D3-DF303E3DD8A9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3502927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Vergleiche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20000" y="273600"/>
            <a:ext cx="3456000" cy="63988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24400" y="2736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720000" y="1124745"/>
            <a:ext cx="3456000" cy="5112568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424400" y="1124745"/>
            <a:ext cx="3456000" cy="511257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Inhaltsplatzhalter 15"/>
          <p:cNvSpPr>
            <a:spLocks noGrp="1"/>
          </p:cNvSpPr>
          <p:nvPr>
            <p:ph sz="quarter" idx="15"/>
          </p:nvPr>
        </p:nvSpPr>
        <p:spPr>
          <a:xfrm>
            <a:off x="8114400" y="1124745"/>
            <a:ext cx="3456000" cy="511405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6"/>
          </p:nvPr>
        </p:nvSpPr>
        <p:spPr>
          <a:xfrm>
            <a:off x="8114400" y="2736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3347858-1DEB-4FC8-860C-47B2203DA60A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4342034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Oben Oben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1"/>
            <a:ext cx="5280323" cy="2775581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6302400" y="1123201"/>
            <a:ext cx="5280000" cy="2775581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Inhaltsplatzhalter 15"/>
          <p:cNvSpPr>
            <a:spLocks noGrp="1"/>
          </p:cNvSpPr>
          <p:nvPr>
            <p:ph sz="quarter" idx="15"/>
          </p:nvPr>
        </p:nvSpPr>
        <p:spPr>
          <a:xfrm>
            <a:off x="719667" y="4097790"/>
            <a:ext cx="10862733" cy="213741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72F78D4-A1AF-40DA-976F-3205286C7F3A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3071365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19403" y="1124746"/>
            <a:ext cx="5280000" cy="639883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302401" y="1124744"/>
            <a:ext cx="5279231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19667" y="1989139"/>
            <a:ext cx="5278967" cy="4248174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6302401" y="1989139"/>
            <a:ext cx="5278967" cy="424817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4D029F-5E31-4DD8-BC94-D2A08FF8C8E9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3356299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19403" y="273600"/>
            <a:ext cx="5280000" cy="639883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302401" y="273600"/>
            <a:ext cx="5279231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19667" y="1124744"/>
            <a:ext cx="5278967" cy="5112569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6302401" y="1124745"/>
            <a:ext cx="5278967" cy="511257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F174AF7-9111-4306-94D6-D8DCEBA844E1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719734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4"/>
          <p:cNvSpPr>
            <a:spLocks noGrp="1"/>
          </p:cNvSpPr>
          <p:nvPr>
            <p:ph type="title"/>
          </p:nvPr>
        </p:nvSpPr>
        <p:spPr>
          <a:xfrm>
            <a:off x="720000" y="273599"/>
            <a:ext cx="10862400" cy="612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0A18A-88C7-49A0-9A46-112452DFFA53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99476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9C6D-F285-488A-8A3D-F77B8A8689CB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1949360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1"/>
          <p:cNvSpPr>
            <a:spLocks noGrp="1"/>
          </p:cNvSpPr>
          <p:nvPr>
            <p:ph sz="quarter" idx="13"/>
          </p:nvPr>
        </p:nvSpPr>
        <p:spPr>
          <a:xfrm>
            <a:off x="719667" y="273600"/>
            <a:ext cx="10862733" cy="5963712"/>
          </a:xfrm>
          <a:prstGeom prst="rect">
            <a:avLst/>
          </a:prstGeom>
        </p:spPr>
        <p:txBody>
          <a:bodyPr tIns="0" rIns="0" bIns="0" anchor="t"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28F8FD-0B66-4DF0-B4EF-37C8CE76B25B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991098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719667" y="1124744"/>
            <a:ext cx="10862733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EEE9D7-2CF2-4826-8B6E-783E85FDAD69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918328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397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1"/>
          <p:cNvSpPr>
            <a:spLocks noGrp="1"/>
          </p:cNvSpPr>
          <p:nvPr>
            <p:ph sz="quarter" idx="13"/>
          </p:nvPr>
        </p:nvSpPr>
        <p:spPr>
          <a:xfrm>
            <a:off x="0" y="0"/>
            <a:ext cx="12192000" cy="651052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lang="de-DE" sz="44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8D0DEFC-C700-4BDC-BF6D-ACB9F7DF38CA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120117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404" y="273050"/>
            <a:ext cx="3901281" cy="11620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2400" b="0">
                <a:solidFill>
                  <a:srgbClr val="7DB928"/>
                </a:solidFill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19404" y="1435102"/>
            <a:ext cx="3901281" cy="4691063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2pPr marL="436361" indent="0">
              <a:buNone/>
              <a:defRPr sz="1100"/>
            </a:lvl2pPr>
            <a:lvl3pPr marL="872722" indent="0">
              <a:buNone/>
              <a:defRPr sz="1000"/>
            </a:lvl3pPr>
            <a:lvl4pPr marL="1309083" indent="0">
              <a:buNone/>
              <a:defRPr sz="900"/>
            </a:lvl4pPr>
            <a:lvl5pPr marL="1745445" indent="0">
              <a:buNone/>
              <a:defRPr sz="900"/>
            </a:lvl5pPr>
            <a:lvl6pPr marL="2181806" indent="0">
              <a:buNone/>
              <a:defRPr sz="900"/>
            </a:lvl6pPr>
            <a:lvl7pPr marL="2618167" indent="0">
              <a:buNone/>
              <a:defRPr sz="900"/>
            </a:lvl7pPr>
            <a:lvl8pPr marL="3054529" indent="0">
              <a:buNone/>
              <a:defRPr sz="900"/>
            </a:lvl8pPr>
            <a:lvl9pPr marL="349089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51917" y="273051"/>
            <a:ext cx="6720680" cy="585311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66011B-4B15-4A94-9C23-F4DD926713D8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4321179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lang="de-DE" sz="2400" dirty="0"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lIns="80147" tIns="40074" rIns="80147" bIns="40074">
            <a:normAutofit/>
          </a:bodyPr>
          <a:lstStyle>
            <a:lvl1pPr marL="0" indent="0">
              <a:buNone/>
              <a:defRPr sz="2400">
                <a:latin typeface="+mn-lt"/>
              </a:defRPr>
            </a:lvl1pPr>
            <a:lvl2pPr marL="436361" indent="0">
              <a:buNone/>
              <a:defRPr sz="2600"/>
            </a:lvl2pPr>
            <a:lvl3pPr marL="872722" indent="0">
              <a:buNone/>
              <a:defRPr sz="2300"/>
            </a:lvl3pPr>
            <a:lvl4pPr marL="1309083" indent="0">
              <a:buNone/>
              <a:defRPr sz="1900"/>
            </a:lvl4pPr>
            <a:lvl5pPr marL="1745445" indent="0">
              <a:buNone/>
              <a:defRPr sz="1900"/>
            </a:lvl5pPr>
            <a:lvl6pPr marL="2181806" indent="0">
              <a:buNone/>
              <a:defRPr sz="1900"/>
            </a:lvl6pPr>
            <a:lvl7pPr marL="2618167" indent="0">
              <a:buNone/>
              <a:defRPr sz="1900"/>
            </a:lvl7pPr>
            <a:lvl8pPr marL="3054529" indent="0">
              <a:buNone/>
              <a:defRPr sz="1900"/>
            </a:lvl8pPr>
            <a:lvl9pPr marL="3490890" indent="0">
              <a:buNone/>
              <a:defRPr sz="1900"/>
            </a:lvl9pPr>
          </a:lstStyle>
          <a:p>
            <a:r>
              <a:rPr lang="it-IT"/>
              <a:t>Fare clic sull'icona per inserire un'immagine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432450"/>
            <a:ext cx="7315200" cy="804862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2pPr marL="436361" indent="0">
              <a:buNone/>
              <a:defRPr sz="1100"/>
            </a:lvl2pPr>
            <a:lvl3pPr marL="872722" indent="0">
              <a:buNone/>
              <a:defRPr sz="1000"/>
            </a:lvl3pPr>
            <a:lvl4pPr marL="1309083" indent="0">
              <a:buNone/>
              <a:defRPr sz="900"/>
            </a:lvl4pPr>
            <a:lvl5pPr marL="1745445" indent="0">
              <a:buNone/>
              <a:defRPr sz="900"/>
            </a:lvl5pPr>
            <a:lvl6pPr marL="2181806" indent="0">
              <a:buNone/>
              <a:defRPr sz="900"/>
            </a:lvl6pPr>
            <a:lvl7pPr marL="2618167" indent="0">
              <a:buNone/>
              <a:defRPr sz="900"/>
            </a:lvl7pPr>
            <a:lvl8pPr marL="3054529" indent="0">
              <a:buNone/>
              <a:defRPr sz="900"/>
            </a:lvl8pPr>
            <a:lvl9pPr marL="349089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A7929-71D9-4BE3-9DD4-655424B34048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3614000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10862733" cy="5112000"/>
          </a:xfrm>
          <a:prstGeom prst="rect">
            <a:avLst/>
          </a:prstGeom>
        </p:spPr>
        <p:txBody>
          <a:bodyPr vert="vert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191C79D-5564-4E32-906A-1B628231503E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9021090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350011" y="274640"/>
            <a:ext cx="1232389" cy="5962672"/>
          </a:xfrm>
          <a:prstGeom prst="rect">
            <a:avLst/>
          </a:prstGeom>
        </p:spPr>
        <p:txBody>
          <a:bodyPr vert="eaVert" lIns="0" tIns="0"/>
          <a:lstStyle>
            <a:lvl1pPr>
              <a:defRPr>
                <a:solidFill>
                  <a:srgbClr val="7DB928"/>
                </a:solidFill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>
          <a:xfrm>
            <a:off x="719402" y="274638"/>
            <a:ext cx="9504097" cy="5962674"/>
          </a:xfrm>
          <a:prstGeom prst="rect">
            <a:avLst/>
          </a:prstGeom>
        </p:spPr>
        <p:txBody>
          <a:bodyPr vert="vert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FA55A5-617B-4344-97A0-EB2C3B1C3F14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0963250"/>
      </p:ext>
    </p:extLst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mit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1123200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1123200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989139"/>
            <a:ext cx="4392000" cy="4248174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989139"/>
            <a:ext cx="4392000" cy="424817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112395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Source Sans Pro Light" panose="020B0403030403020204" pitchFamily="34" charset="0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112395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Source Sans Pro Light" panose="020B0403030403020204" pitchFamily="34" charset="0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2BDD3D4-7E3D-4A42-913C-60599CDA4730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6378081"/>
      </p:ext>
    </p:extLst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mit Icon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273600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273600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052736"/>
            <a:ext cx="4392000" cy="5184577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052737"/>
            <a:ext cx="4392000" cy="5184578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27360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27360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8044C6A-D02F-40DE-9F42-F70E2DC2BDE6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6858605"/>
      </p:ext>
    </p:extLst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 mit Icon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273600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273600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052736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052737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273600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273600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11082530" y="9693720"/>
            <a:ext cx="555131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C905D0-24F0-4A5D-A8FD-F45F8E9F1544}" type="slidenum">
              <a:rPr lang="de-DE" smtClean="0">
                <a:latin typeface="+mn-lt"/>
              </a:rPr>
              <a:pPr/>
              <a:t>‹N›</a:t>
            </a:fld>
            <a:endParaRPr lang="de-DE" dirty="0">
              <a:latin typeface="+mn-lt"/>
            </a:endParaRPr>
          </a:p>
        </p:txBody>
      </p:sp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263352" y="9693720"/>
            <a:ext cx="86820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+mn-lt"/>
              </a:rPr>
              <a:t>Abteilung</a:t>
            </a:r>
            <a:endParaRPr lang="de-DE" dirty="0">
              <a:latin typeface="+mn-lt"/>
            </a:endParaRPr>
          </a:p>
        </p:txBody>
      </p:sp>
      <p:sp>
        <p:nvSpPr>
          <p:cNvPr id="13" name="Fußzeilenplatzhalter 4"/>
          <p:cNvSpPr txBox="1">
            <a:spLocks/>
          </p:cNvSpPr>
          <p:nvPr userDrawn="1"/>
        </p:nvSpPr>
        <p:spPr>
          <a:xfrm>
            <a:off x="1419586" y="9693720"/>
            <a:ext cx="288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l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+mn-lt"/>
              </a:rPr>
              <a:t>Kürzel</a:t>
            </a:r>
            <a:endParaRPr lang="de-DE" dirty="0">
              <a:latin typeface="+mn-lt"/>
            </a:endParaRPr>
          </a:p>
        </p:txBody>
      </p:sp>
      <p:sp>
        <p:nvSpPr>
          <p:cNvPr id="14" name="Textplatzhalter 2"/>
          <p:cNvSpPr>
            <a:spLocks noGrp="1"/>
          </p:cNvSpPr>
          <p:nvPr>
            <p:ph type="body" idx="17"/>
          </p:nvPr>
        </p:nvSpPr>
        <p:spPr>
          <a:xfrm>
            <a:off x="1685827" y="3390517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7193827" y="3390517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Inhaltsplatzhalter 6"/>
          <p:cNvSpPr>
            <a:spLocks noGrp="1"/>
          </p:cNvSpPr>
          <p:nvPr>
            <p:ph sz="quarter" idx="19"/>
          </p:nvPr>
        </p:nvSpPr>
        <p:spPr>
          <a:xfrm>
            <a:off x="1685827" y="4169653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7" name="Inhaltsplatzhalter 8"/>
          <p:cNvSpPr>
            <a:spLocks noGrp="1"/>
          </p:cNvSpPr>
          <p:nvPr>
            <p:ph sz="quarter" idx="20"/>
          </p:nvPr>
        </p:nvSpPr>
        <p:spPr>
          <a:xfrm>
            <a:off x="7193827" y="4169654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8" name="Inhaltsplatzhalter 18"/>
          <p:cNvSpPr>
            <a:spLocks noGrp="1"/>
          </p:cNvSpPr>
          <p:nvPr>
            <p:ph sz="quarter" idx="21"/>
          </p:nvPr>
        </p:nvSpPr>
        <p:spPr>
          <a:xfrm>
            <a:off x="714552" y="3390517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1" name="Inhaltsplatzhalter 18"/>
          <p:cNvSpPr>
            <a:spLocks noGrp="1"/>
          </p:cNvSpPr>
          <p:nvPr>
            <p:ph sz="quarter" idx="22"/>
          </p:nvPr>
        </p:nvSpPr>
        <p:spPr>
          <a:xfrm>
            <a:off x="6222049" y="3390517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4F268E99-7FB8-4CEC-B8A5-B926E18965B6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781935"/>
      </p:ext>
    </p:extLst>
  </p:cSld>
  <p:clrMapOvr>
    <a:masterClrMapping/>
  </p:clrMapOvr>
  <p:transition spd="slow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 mit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1189489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1189489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968625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968626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1189489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1189489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11082530" y="9693720"/>
            <a:ext cx="555131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C905D0-24F0-4A5D-A8FD-F45F8E9F1544}" type="slidenum">
              <a:rPr lang="de-DE" smtClean="0">
                <a:latin typeface="+mn-lt"/>
              </a:rPr>
              <a:pPr/>
              <a:t>‹N›</a:t>
            </a:fld>
            <a:endParaRPr lang="de-DE" dirty="0">
              <a:latin typeface="+mn-lt"/>
            </a:endParaRPr>
          </a:p>
        </p:txBody>
      </p:sp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263352" y="9693720"/>
            <a:ext cx="86820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+mn-lt"/>
              </a:rPr>
              <a:t>Abteilung</a:t>
            </a:r>
            <a:endParaRPr lang="de-DE" dirty="0">
              <a:latin typeface="+mn-lt"/>
            </a:endParaRPr>
          </a:p>
        </p:txBody>
      </p:sp>
      <p:sp>
        <p:nvSpPr>
          <p:cNvPr id="13" name="Fußzeilenplatzhalter 4"/>
          <p:cNvSpPr txBox="1">
            <a:spLocks/>
          </p:cNvSpPr>
          <p:nvPr userDrawn="1"/>
        </p:nvSpPr>
        <p:spPr>
          <a:xfrm>
            <a:off x="1419586" y="9693720"/>
            <a:ext cx="288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l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+mn-lt"/>
              </a:rPr>
              <a:t>Kürzel</a:t>
            </a:r>
            <a:endParaRPr lang="de-DE" dirty="0">
              <a:latin typeface="+mn-lt"/>
            </a:endParaRPr>
          </a:p>
        </p:txBody>
      </p:sp>
      <p:sp>
        <p:nvSpPr>
          <p:cNvPr id="14" name="Textplatzhalter 2"/>
          <p:cNvSpPr>
            <a:spLocks noGrp="1"/>
          </p:cNvSpPr>
          <p:nvPr>
            <p:ph type="body" idx="17"/>
          </p:nvPr>
        </p:nvSpPr>
        <p:spPr>
          <a:xfrm>
            <a:off x="1685827" y="3838175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7193827" y="3838175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Inhaltsplatzhalter 6"/>
          <p:cNvSpPr>
            <a:spLocks noGrp="1"/>
          </p:cNvSpPr>
          <p:nvPr>
            <p:ph sz="quarter" idx="19"/>
          </p:nvPr>
        </p:nvSpPr>
        <p:spPr>
          <a:xfrm>
            <a:off x="1685827" y="4617311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7" name="Inhaltsplatzhalter 8"/>
          <p:cNvSpPr>
            <a:spLocks noGrp="1"/>
          </p:cNvSpPr>
          <p:nvPr>
            <p:ph sz="quarter" idx="20"/>
          </p:nvPr>
        </p:nvSpPr>
        <p:spPr>
          <a:xfrm>
            <a:off x="7193827" y="4617312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8" name="Inhaltsplatzhalter 18"/>
          <p:cNvSpPr>
            <a:spLocks noGrp="1"/>
          </p:cNvSpPr>
          <p:nvPr>
            <p:ph sz="quarter" idx="21"/>
          </p:nvPr>
        </p:nvSpPr>
        <p:spPr>
          <a:xfrm>
            <a:off x="714552" y="3838175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1" name="Inhaltsplatzhalter 18"/>
          <p:cNvSpPr>
            <a:spLocks noGrp="1"/>
          </p:cNvSpPr>
          <p:nvPr>
            <p:ph sz="quarter" idx="22"/>
          </p:nvPr>
        </p:nvSpPr>
        <p:spPr>
          <a:xfrm>
            <a:off x="6222049" y="3838175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77A57192-0C9A-4978-9B37-28F5DC52C975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4124588"/>
      </p:ext>
    </p:extLst>
  </p:cSld>
  <p:clrMapOvr>
    <a:masterClrMapping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Video und Tex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608608" y="5594217"/>
            <a:ext cx="3972760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19667" y="1124745"/>
            <a:ext cx="6384445" cy="5112568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608608" y="1485224"/>
            <a:ext cx="3960000" cy="3960000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BCE2D34-BC7F-424A-8C2C-B62AB218C4D7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71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2014_VorausDenkenVorausHand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54400" y="1712137"/>
            <a:ext cx="6693728" cy="131933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lIns="0" rIns="0" anchor="b">
            <a:normAutofit/>
          </a:bodyPr>
          <a:lstStyle>
            <a:lvl1pPr algn="l">
              <a:defRPr lang="de-DE" sz="4800" dirty="0">
                <a:solidFill>
                  <a:srgbClr val="2B2B2B"/>
                </a:solidFill>
                <a:latin typeface="Source Sans Pro ExtraLight" panose="020B0303030403020204" pitchFamily="34" charset="0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554400" y="3031472"/>
            <a:ext cx="6693728" cy="205371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lIns="0" tIns="40074" rIns="0" bIns="40074" anchor="t">
            <a:normAutofit/>
          </a:bodyPr>
          <a:lstStyle>
            <a:lvl1pPr marL="0" indent="0" algn="l">
              <a:buNone/>
              <a:defRPr lang="en-US" sz="2800" dirty="0">
                <a:solidFill>
                  <a:srgbClr val="2B2B2B"/>
                </a:solidFill>
                <a:latin typeface="Source Sans Pro ExtraLight" panose="020B0303030403020204" pitchFamily="34" charset="0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14" name="Rechteck 13"/>
          <p:cNvSpPr/>
          <p:nvPr userDrawn="1"/>
        </p:nvSpPr>
        <p:spPr>
          <a:xfrm>
            <a:off x="0" y="6699600"/>
            <a:ext cx="12192000" cy="15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4400" y="0"/>
            <a:ext cx="2664183" cy="1054699"/>
          </a:xfrm>
          <a:prstGeom prst="rect">
            <a:avLst/>
          </a:prstGeom>
        </p:spPr>
      </p:pic>
      <p:sp>
        <p:nvSpPr>
          <p:cNvPr id="23" name="Rechteck 22"/>
          <p:cNvSpPr/>
          <p:nvPr userDrawn="1"/>
        </p:nvSpPr>
        <p:spPr>
          <a:xfrm>
            <a:off x="0" y="5605200"/>
            <a:ext cx="12192000" cy="1136168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 userDrawn="1"/>
        </p:nvSpPr>
        <p:spPr>
          <a:xfrm>
            <a:off x="0" y="6732000"/>
            <a:ext cx="12192000" cy="12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720000" y="5805264"/>
            <a:ext cx="3168000" cy="720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1pPr>
            <a:lvl2pPr marL="457119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2pPr>
            <a:lvl3pPr marL="91423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3pPr>
            <a:lvl4pPr marL="137135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4pPr>
            <a:lvl5pPr marL="1828477" indent="0" algn="ctr">
              <a:buNone/>
              <a:defRPr lang="de-DE" sz="1800" dirty="0">
                <a:solidFill>
                  <a:srgbClr val="7DB928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512000" y="5805264"/>
            <a:ext cx="3168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8400255" y="5805264"/>
            <a:ext cx="3168949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7029211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Video und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19403" y="5597550"/>
            <a:ext cx="3972760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197955" y="1123200"/>
            <a:ext cx="6384445" cy="5112000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200">
                <a:latin typeface="+mj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19403" y="1488557"/>
            <a:ext cx="3960000" cy="3960000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buNone/>
              <a:defRPr sz="2200">
                <a:latin typeface="+mj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97E1B30-5767-492E-8EC4-27C71496123E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552471"/>
      </p:ext>
    </p:extLst>
  </p:cSld>
  <p:clrMapOvr>
    <a:masterClrMapping/>
  </p:clrMapOvr>
  <p:transition spd="slow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10506" y="4633254"/>
            <a:ext cx="6358101" cy="811530"/>
          </a:xfrm>
          <a:prstGeom prst="rect">
            <a:avLst/>
          </a:prstGeom>
        </p:spPr>
        <p:txBody>
          <a:bodyPr lIns="90000" tIns="0" rIns="0" bIns="0" anchor="ctr">
            <a:normAutofit/>
          </a:bodyPr>
          <a:lstStyle>
            <a:lvl1pPr marL="0" indent="0" algn="l">
              <a:buNone/>
              <a:defRPr lang="de-DE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219583" y="5597550"/>
            <a:ext cx="6349023" cy="639762"/>
          </a:xfrm>
          <a:prstGeom prst="rect">
            <a:avLst/>
          </a:prstGeom>
        </p:spPr>
        <p:txBody>
          <a:bodyPr lIns="9000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184162" y="432000"/>
            <a:ext cx="6384445" cy="4077120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latin typeface="+mj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19402" y="1484784"/>
            <a:ext cx="3960000" cy="396000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latin typeface="+mj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B5FF72A-7403-4987-963E-A5556096CE85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555959"/>
      </p:ext>
    </p:extLst>
  </p:cSld>
  <p:clrMapOvr>
    <a:masterClrMapping/>
  </p:clrMapOvr>
  <p:transition spd="slow"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767688" y="1545724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10" name="Inhaltsplatzhalter 11"/>
          <p:cNvSpPr>
            <a:spLocks noGrp="1"/>
          </p:cNvSpPr>
          <p:nvPr>
            <p:ph sz="quarter" idx="17"/>
          </p:nvPr>
        </p:nvSpPr>
        <p:spPr>
          <a:xfrm>
            <a:off x="3503992" y="1547288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Inhaltsplatzhalter 11"/>
          <p:cNvSpPr>
            <a:spLocks noGrp="1"/>
          </p:cNvSpPr>
          <p:nvPr>
            <p:ph sz="quarter" idx="18"/>
          </p:nvPr>
        </p:nvSpPr>
        <p:spPr>
          <a:xfrm>
            <a:off x="6240296" y="1545724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8" name="Inhaltsplatzhalter 11"/>
          <p:cNvSpPr>
            <a:spLocks noGrp="1"/>
          </p:cNvSpPr>
          <p:nvPr>
            <p:ph sz="quarter" idx="21"/>
          </p:nvPr>
        </p:nvSpPr>
        <p:spPr>
          <a:xfrm>
            <a:off x="8976600" y="1545724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2" name="Inhaltsplatzhalter 11"/>
          <p:cNvSpPr>
            <a:spLocks noGrp="1"/>
          </p:cNvSpPr>
          <p:nvPr>
            <p:ph sz="quarter" idx="22"/>
          </p:nvPr>
        </p:nvSpPr>
        <p:spPr>
          <a:xfrm>
            <a:off x="767688" y="3717032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3" name="Inhaltsplatzhalter 11"/>
          <p:cNvSpPr>
            <a:spLocks noGrp="1"/>
          </p:cNvSpPr>
          <p:nvPr>
            <p:ph sz="quarter" idx="23"/>
          </p:nvPr>
        </p:nvSpPr>
        <p:spPr>
          <a:xfrm>
            <a:off x="3503992" y="3718596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4" name="Inhaltsplatzhalter 11"/>
          <p:cNvSpPr>
            <a:spLocks noGrp="1"/>
          </p:cNvSpPr>
          <p:nvPr>
            <p:ph sz="quarter" idx="24"/>
          </p:nvPr>
        </p:nvSpPr>
        <p:spPr>
          <a:xfrm>
            <a:off x="6240296" y="3717032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5" name="Inhaltsplatzhalter 11"/>
          <p:cNvSpPr>
            <a:spLocks noGrp="1"/>
          </p:cNvSpPr>
          <p:nvPr>
            <p:ph sz="quarter" idx="25"/>
          </p:nvPr>
        </p:nvSpPr>
        <p:spPr>
          <a:xfrm>
            <a:off x="8976600" y="3717032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ED146578-34A0-4C86-A8A2-96DF67E147EB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9"/>
          </p:nvPr>
        </p:nvSpPr>
        <p:spPr>
          <a:xfrm>
            <a:off x="768350" y="2924175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30"/>
          </p:nvPr>
        </p:nvSpPr>
        <p:spPr>
          <a:xfrm>
            <a:off x="3504629" y="2924175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31"/>
          </p:nvPr>
        </p:nvSpPr>
        <p:spPr>
          <a:xfrm>
            <a:off x="6240296" y="2938293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32"/>
          </p:nvPr>
        </p:nvSpPr>
        <p:spPr>
          <a:xfrm>
            <a:off x="8975963" y="2938293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20" name="Textplatzhalter 5"/>
          <p:cNvSpPr>
            <a:spLocks noGrp="1"/>
          </p:cNvSpPr>
          <p:nvPr>
            <p:ph type="body" sz="quarter" idx="33"/>
          </p:nvPr>
        </p:nvSpPr>
        <p:spPr>
          <a:xfrm>
            <a:off x="767688" y="5115581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34"/>
          </p:nvPr>
        </p:nvSpPr>
        <p:spPr>
          <a:xfrm>
            <a:off x="3483966" y="5115594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26" name="Textplatzhalter 5"/>
          <p:cNvSpPr>
            <a:spLocks noGrp="1"/>
          </p:cNvSpPr>
          <p:nvPr>
            <p:ph type="body" sz="quarter" idx="35"/>
          </p:nvPr>
        </p:nvSpPr>
        <p:spPr>
          <a:xfrm>
            <a:off x="6240296" y="5115587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27" name="Textplatzhalter 5"/>
          <p:cNvSpPr>
            <a:spLocks noGrp="1"/>
          </p:cNvSpPr>
          <p:nvPr>
            <p:ph type="body" sz="quarter" idx="36"/>
          </p:nvPr>
        </p:nvSpPr>
        <p:spPr>
          <a:xfrm>
            <a:off x="8956574" y="5115600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307440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73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5" descr="impressu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 userDrawn="1"/>
        </p:nvSpPr>
        <p:spPr>
          <a:xfrm>
            <a:off x="269525" y="3889469"/>
            <a:ext cx="23912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estos</a:t>
            </a:r>
            <a:r>
              <a:rPr lang="de-DE" baseline="0" dirty="0"/>
              <a:t> Italia </a:t>
            </a:r>
          </a:p>
          <a:p>
            <a:r>
              <a:rPr lang="de-DE" baseline="0" dirty="0"/>
              <a:t>Via Del </a:t>
            </a:r>
            <a:r>
              <a:rPr lang="de-DE" baseline="0" dirty="0" err="1"/>
              <a:t>Cotonificio</a:t>
            </a:r>
            <a:r>
              <a:rPr lang="de-DE" baseline="0" dirty="0"/>
              <a:t>, 37/1</a:t>
            </a:r>
          </a:p>
          <a:p>
            <a:r>
              <a:rPr lang="de-DE" baseline="0" dirty="0"/>
              <a:t>33100 Udine (UD) </a:t>
            </a:r>
          </a:p>
          <a:p>
            <a:endParaRPr lang="de-DE" baseline="0" dirty="0"/>
          </a:p>
          <a:p>
            <a:r>
              <a:rPr lang="de-DE" baseline="0" dirty="0"/>
              <a:t>Tel: +39 (0432) 546462</a:t>
            </a:r>
          </a:p>
          <a:p>
            <a:r>
              <a:rPr lang="de-DE" baseline="0" dirty="0"/>
              <a:t>Fax: +49 (0432) 425577</a:t>
            </a:r>
          </a:p>
          <a:p>
            <a:endParaRPr lang="de-DE" dirty="0"/>
          </a:p>
          <a:p>
            <a:r>
              <a:rPr lang="de-DE" dirty="0"/>
              <a:t>E-Mail: </a:t>
            </a:r>
            <a:r>
              <a:rPr lang="de-DE" dirty="0">
                <a:solidFill>
                  <a:srgbClr val="7DB928"/>
                </a:solidFill>
              </a:rPr>
              <a:t>info@estos.it</a:t>
            </a:r>
          </a:p>
        </p:txBody>
      </p:sp>
    </p:spTree>
    <p:extLst>
      <p:ext uri="{BB962C8B-B14F-4D97-AF65-F5344CB8AC3E}">
        <p14:creationId xmlns:p14="http://schemas.microsoft.com/office/powerpoint/2010/main" val="2118678112"/>
      </p:ext>
    </p:extLst>
  </p:cSld>
  <p:clrMapOvr>
    <a:masterClrMapping/>
  </p:clrMapOvr>
  <p:transition spd="slow"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5" descr="impressu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3374760" y="3728797"/>
            <a:ext cx="5352008" cy="24689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374760" y="1785149"/>
            <a:ext cx="5352008" cy="1033571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b="0" dirty="0"/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3368620" y="2974501"/>
            <a:ext cx="5352008" cy="59851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>
                <a:solidFill>
                  <a:srgbClr val="4D4D4D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263352" y="1782461"/>
            <a:ext cx="2899726" cy="4415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855078"/>
      </p:ext>
    </p:extLst>
  </p:cSld>
  <p:clrMapOvr>
    <a:masterClrMapping/>
  </p:clrMapOvr>
  <p:transition spd="slow">
    <p:push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Visitenkar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5" descr="impressu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6173246" y="2385072"/>
            <a:ext cx="5532184" cy="169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07354" y="1785148"/>
            <a:ext cx="3816638" cy="10800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sz="2800" b="0" dirty="0"/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2207354" y="2924944"/>
            <a:ext cx="3816638" cy="576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263352" y="1782462"/>
            <a:ext cx="1799103" cy="2293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7" name="Inhaltsplatzhalter 8"/>
          <p:cNvSpPr>
            <a:spLocks noGrp="1"/>
          </p:cNvSpPr>
          <p:nvPr>
            <p:ph sz="quarter" idx="15"/>
          </p:nvPr>
        </p:nvSpPr>
        <p:spPr>
          <a:xfrm>
            <a:off x="263352" y="4213084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2207353" y="4213083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29" name="Inhaltsplatzhalter 14"/>
          <p:cNvSpPr>
            <a:spLocks noGrp="1"/>
          </p:cNvSpPr>
          <p:nvPr>
            <p:ph sz="quarter" idx="17"/>
          </p:nvPr>
        </p:nvSpPr>
        <p:spPr>
          <a:xfrm>
            <a:off x="6173246" y="4801017"/>
            <a:ext cx="5532184" cy="169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2205749" y="5348911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2283281"/>
      </p:ext>
    </p:extLst>
  </p:cSld>
  <p:clrMapOvr>
    <a:masterClrMapping/>
  </p:clrMapOvr>
  <p:transition spd="slow"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Visitenkar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15" descr="impressu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2206551" y="3582661"/>
            <a:ext cx="3817441" cy="49441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07354" y="1785148"/>
            <a:ext cx="3816638" cy="10800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sz="2800" b="0" dirty="0"/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2207354" y="2924944"/>
            <a:ext cx="3816638" cy="576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263352" y="1782462"/>
            <a:ext cx="1799103" cy="2293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488547"/>
            <a:ext cx="2801118" cy="652273"/>
          </a:xfrm>
          <a:prstGeom prst="rect">
            <a:avLst/>
          </a:prstGeom>
        </p:spPr>
      </p:pic>
      <p:sp>
        <p:nvSpPr>
          <p:cNvPr id="17" name="Inhaltsplatzhalter 8"/>
          <p:cNvSpPr>
            <a:spLocks noGrp="1"/>
          </p:cNvSpPr>
          <p:nvPr>
            <p:ph sz="quarter" idx="15"/>
          </p:nvPr>
        </p:nvSpPr>
        <p:spPr>
          <a:xfrm>
            <a:off x="263352" y="4213084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2207353" y="4213083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29" name="Inhaltsplatzhalter 14"/>
          <p:cNvSpPr>
            <a:spLocks noGrp="1"/>
          </p:cNvSpPr>
          <p:nvPr>
            <p:ph sz="quarter" idx="17"/>
          </p:nvPr>
        </p:nvSpPr>
        <p:spPr>
          <a:xfrm>
            <a:off x="2205749" y="6019376"/>
            <a:ext cx="3817441" cy="493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2205749" y="5348911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28" name="Inhaltsplatzhalter 8"/>
          <p:cNvSpPr>
            <a:spLocks noGrp="1"/>
          </p:cNvSpPr>
          <p:nvPr>
            <p:ph sz="quarter" idx="19"/>
          </p:nvPr>
        </p:nvSpPr>
        <p:spPr>
          <a:xfrm>
            <a:off x="6168088" y="1793228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20"/>
          </p:nvPr>
        </p:nvSpPr>
        <p:spPr>
          <a:xfrm>
            <a:off x="8112089" y="1797917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34" name="Inhaltsplatzhalter 14"/>
          <p:cNvSpPr>
            <a:spLocks noGrp="1"/>
          </p:cNvSpPr>
          <p:nvPr>
            <p:ph sz="quarter" idx="21"/>
          </p:nvPr>
        </p:nvSpPr>
        <p:spPr>
          <a:xfrm>
            <a:off x="8111287" y="3593228"/>
            <a:ext cx="3817441" cy="493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5" name="Textplatzhalter 4"/>
          <p:cNvSpPr>
            <a:spLocks noGrp="1"/>
          </p:cNvSpPr>
          <p:nvPr>
            <p:ph type="body" sz="quarter" idx="22"/>
          </p:nvPr>
        </p:nvSpPr>
        <p:spPr>
          <a:xfrm>
            <a:off x="8111287" y="2920990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36" name="Inhaltsplatzhalter 8"/>
          <p:cNvSpPr>
            <a:spLocks noGrp="1"/>
          </p:cNvSpPr>
          <p:nvPr>
            <p:ph sz="quarter" idx="23"/>
          </p:nvPr>
        </p:nvSpPr>
        <p:spPr>
          <a:xfrm>
            <a:off x="6168088" y="4210939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24"/>
          </p:nvPr>
        </p:nvSpPr>
        <p:spPr>
          <a:xfrm>
            <a:off x="8112089" y="4215628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  <p:sp>
        <p:nvSpPr>
          <p:cNvPr id="38" name="Inhaltsplatzhalter 14"/>
          <p:cNvSpPr>
            <a:spLocks noGrp="1"/>
          </p:cNvSpPr>
          <p:nvPr>
            <p:ph sz="quarter" idx="25"/>
          </p:nvPr>
        </p:nvSpPr>
        <p:spPr>
          <a:xfrm>
            <a:off x="8111287" y="6003042"/>
            <a:ext cx="3817441" cy="493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9" name="Textplatzhalter 4"/>
          <p:cNvSpPr>
            <a:spLocks noGrp="1"/>
          </p:cNvSpPr>
          <p:nvPr>
            <p:ph type="body" sz="quarter" idx="26"/>
          </p:nvPr>
        </p:nvSpPr>
        <p:spPr>
          <a:xfrm>
            <a:off x="8111287" y="5338701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050376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mit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719667" y="1124744"/>
            <a:ext cx="10862733" cy="4248472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19402" y="5597550"/>
            <a:ext cx="108629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E5433B-2CB2-4AFB-83BC-82DC840816BB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6517704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7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 mit Untertietel und Sprungmarken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0"/>
            <a:ext cx="12193200" cy="52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5220000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txBody>
          <a:bodyPr lIns="0" tIns="0" rIns="0" bIns="0"/>
          <a:lstStyle>
            <a:lvl1pPr marL="0" indent="0">
              <a:buNone/>
              <a:defRPr>
                <a:solidFill>
                  <a:srgbClr val="7DB928"/>
                </a:solidFill>
                <a:latin typeface="+mn-lt"/>
              </a:defRPr>
            </a:lvl1pPr>
          </a:lstStyle>
          <a:p>
            <a:r>
              <a:rPr lang="it-IT"/>
              <a:t>Fare clic sull'icona per inserire un'immagine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1398" y="476672"/>
            <a:ext cx="10849205" cy="1656184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ctr">
              <a:defRPr sz="4800" b="0" cap="none">
                <a:solidFill>
                  <a:srgbClr val="7DB928"/>
                </a:solidFill>
                <a:effectLst/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6000" y="3403841"/>
            <a:ext cx="8640000" cy="1537327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  <a:effectLst/>
                <a:latin typeface="+mn-lt"/>
              </a:defRPr>
            </a:lvl1pPr>
            <a:lvl2pPr marL="4363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727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54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81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81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45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90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776000" y="2276227"/>
            <a:ext cx="8640000" cy="936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effectLst/>
                <a:latin typeface="+mn-lt"/>
              </a:defRPr>
            </a:lvl1pPr>
            <a:lvl2pPr marL="457119" indent="0" algn="ctr">
              <a:buNone/>
              <a:defRPr>
                <a:latin typeface="+mn-lt"/>
              </a:defRPr>
            </a:lvl2pPr>
            <a:lvl3pPr marL="914238" indent="0" algn="ctr">
              <a:buNone/>
              <a:defRPr>
                <a:latin typeface="+mn-lt"/>
              </a:defRPr>
            </a:lvl3pPr>
            <a:lvl4pPr marL="1371358" indent="0" algn="ctr">
              <a:buNone/>
              <a:defRPr>
                <a:latin typeface="+mn-lt"/>
              </a:defRPr>
            </a:lvl4pPr>
            <a:lvl5pPr marL="1828477" indent="0" algn="ctr">
              <a:buNone/>
              <a:defRPr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191344" y="5609973"/>
            <a:ext cx="2700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3235015" y="5599128"/>
            <a:ext cx="2700000" cy="72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6278686" y="5599128"/>
            <a:ext cx="2700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2" name="Textfeld 21"/>
          <p:cNvSpPr txBox="1"/>
          <p:nvPr userDrawn="1"/>
        </p:nvSpPr>
        <p:spPr>
          <a:xfrm>
            <a:off x="1137726" y="6526800"/>
            <a:ext cx="2880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-</a:t>
            </a:r>
          </a:p>
        </p:txBody>
      </p:sp>
      <p:sp>
        <p:nvSpPr>
          <p:cNvPr id="18" name="Textplatzhalter 11"/>
          <p:cNvSpPr>
            <a:spLocks noGrp="1"/>
          </p:cNvSpPr>
          <p:nvPr>
            <p:ph type="body" sz="quarter" idx="21"/>
          </p:nvPr>
        </p:nvSpPr>
        <p:spPr>
          <a:xfrm>
            <a:off x="9322357" y="5605200"/>
            <a:ext cx="2700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7" name="Rechteck 16"/>
          <p:cNvSpPr/>
          <p:nvPr userDrawn="1"/>
        </p:nvSpPr>
        <p:spPr>
          <a:xfrm>
            <a:off x="0" y="6526800"/>
            <a:ext cx="12192000" cy="218729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 userDrawn="1"/>
        </p:nvSpPr>
        <p:spPr>
          <a:xfrm>
            <a:off x="0" y="6732000"/>
            <a:ext cx="12192000" cy="12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90C4363F-DCD7-4571-BC5D-77F0E71878EB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27" name="Fußzeilenplatzhalter 26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28" name="Foliennummernplatzhalter 2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354523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Oben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10862047" cy="2449816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719667" y="3789040"/>
            <a:ext cx="10862733" cy="244616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4D46553-AFFC-416B-B0D5-C6F10D6B1622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15701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5281084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6302400" y="1123200"/>
            <a:ext cx="5280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44BB730-FA8B-4FF7-82DC-34AE3B523F43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60729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33 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4423200" y="1123200"/>
            <a:ext cx="71592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7B06FB3-889F-4AB4-9BAC-453F816ABC7F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721329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77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71616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8126400" y="111824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8B4876F-4941-4FB9-8626-902F53CDD689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836136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720000" y="273599"/>
            <a:ext cx="10862400" cy="61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endParaRPr lang="de-DE" dirty="0"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11028469" y="6540454"/>
            <a:ext cx="555131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lvl1pPr algn="r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1" name="Datumsplatzhalter 13"/>
          <p:cNvSpPr>
            <a:spLocks noGrp="1"/>
          </p:cNvSpPr>
          <p:nvPr>
            <p:ph type="dt" sz="half" idx="2"/>
          </p:nvPr>
        </p:nvSpPr>
        <p:spPr>
          <a:xfrm>
            <a:off x="269525" y="6554144"/>
            <a:ext cx="86820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fld id="{5C8454AF-2761-44F3-8616-4B11BEDC0019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12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1427512" y="6555570"/>
            <a:ext cx="288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r>
              <a:rPr lang="de-DE"/>
              <a:t>Matteo Bellotto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984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2" r:id="rId2"/>
    <p:sldLayoutId id="2147483784" r:id="rId3"/>
    <p:sldLayoutId id="2147483776" r:id="rId4"/>
    <p:sldLayoutId id="2147483743" r:id="rId5"/>
    <p:sldLayoutId id="2147483744" r:id="rId6"/>
    <p:sldLayoutId id="2147483745" r:id="rId7"/>
    <p:sldLayoutId id="2147483746" r:id="rId8"/>
    <p:sldLayoutId id="2147483758" r:id="rId9"/>
    <p:sldLayoutId id="2147483747" r:id="rId10"/>
    <p:sldLayoutId id="2147483773" r:id="rId11"/>
    <p:sldLayoutId id="2147483777" r:id="rId12"/>
    <p:sldLayoutId id="2147483774" r:id="rId13"/>
    <p:sldLayoutId id="2147483757" r:id="rId14"/>
    <p:sldLayoutId id="2147483748" r:id="rId15"/>
    <p:sldLayoutId id="2147483775" r:id="rId16"/>
    <p:sldLayoutId id="2147483749" r:id="rId17"/>
    <p:sldLayoutId id="2147483750" r:id="rId18"/>
    <p:sldLayoutId id="2147483751" r:id="rId19"/>
    <p:sldLayoutId id="2147483752" r:id="rId20"/>
    <p:sldLayoutId id="2147483753" r:id="rId21"/>
    <p:sldLayoutId id="2147483754" r:id="rId22"/>
    <p:sldLayoutId id="2147483755" r:id="rId23"/>
    <p:sldLayoutId id="2147483756" r:id="rId24"/>
    <p:sldLayoutId id="2147483762" r:id="rId25"/>
    <p:sldLayoutId id="2147483763" r:id="rId26"/>
    <p:sldLayoutId id="2147483764" r:id="rId27"/>
    <p:sldLayoutId id="2147483771" r:id="rId28"/>
    <p:sldLayoutId id="2147483767" r:id="rId29"/>
    <p:sldLayoutId id="2147483770" r:id="rId30"/>
    <p:sldLayoutId id="2147483772" r:id="rId31"/>
    <p:sldLayoutId id="2147483781" r:id="rId32"/>
    <p:sldLayoutId id="2147483759" r:id="rId33"/>
    <p:sldLayoutId id="2147483783" r:id="rId34"/>
    <p:sldLayoutId id="2147483780" r:id="rId35"/>
    <p:sldLayoutId id="2147483779" r:id="rId36"/>
  </p:sldLayoutIdLst>
  <p:hf hdr="0"/>
  <p:txStyles>
    <p:titleStyle>
      <a:lvl1pPr algn="l" defTabSz="914239" rtl="0" eaLnBrk="1" latinLnBrk="0" hangingPunct="1">
        <a:spcBef>
          <a:spcPct val="0"/>
        </a:spcBef>
        <a:buNone/>
        <a:defRPr sz="3600" b="0" i="0" kern="1200">
          <a:solidFill>
            <a:srgbClr val="7DB928"/>
          </a:solidFill>
          <a:latin typeface="+mj-lt"/>
          <a:ea typeface="+mj-ea"/>
          <a:cs typeface="Source Sans Pro Light" pitchFamily="34" charset="0"/>
        </a:defRPr>
      </a:lvl1pPr>
    </p:titleStyle>
    <p:bodyStyle>
      <a:lvl1pPr marL="342839" indent="-342839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20B0604020202020204" pitchFamily="34" charset="0"/>
        <a:buChar char="●"/>
        <a:defRPr sz="1800" kern="1200">
          <a:solidFill>
            <a:schemeClr val="tx1"/>
          </a:solidFill>
          <a:latin typeface="Source Sans Pro Light" panose="02000503040000020004" pitchFamily="2" charset="0"/>
          <a:ea typeface="+mn-ea"/>
          <a:cs typeface="Source Sans Pro Light" pitchFamily="34" charset="0"/>
        </a:defRPr>
      </a:lvl1pPr>
      <a:lvl2pPr marL="742819" indent="-285700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20B0604020202020204" pitchFamily="34" charset="0"/>
        <a:buChar char="●"/>
        <a:defRPr sz="1800" kern="1200">
          <a:solidFill>
            <a:schemeClr val="tx1"/>
          </a:solidFill>
          <a:latin typeface="Source Sans Pro Light" panose="02000503040000020004" pitchFamily="2" charset="0"/>
          <a:ea typeface="+mn-ea"/>
          <a:cs typeface="Source Sans Pro Light" pitchFamily="34" charset="0"/>
        </a:defRPr>
      </a:lvl2pPr>
      <a:lvl3pPr marL="1142798" indent="-228560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20B0604020202020204" pitchFamily="34" charset="0"/>
        <a:buChar char="●"/>
        <a:defRPr sz="1400" kern="1200">
          <a:solidFill>
            <a:schemeClr val="tx1"/>
          </a:solidFill>
          <a:latin typeface="Source Sans Pro Light" panose="02000503040000020004" pitchFamily="2" charset="0"/>
          <a:ea typeface="+mn-ea"/>
          <a:cs typeface="Source Sans Pro Light" pitchFamily="34" charset="0"/>
        </a:defRPr>
      </a:lvl3pPr>
      <a:lvl4pPr marL="1599918" indent="-228560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5050102010706020507" pitchFamily="18" charset="2"/>
        <a:buChar char="-"/>
        <a:defRPr sz="1400" kern="1200">
          <a:solidFill>
            <a:schemeClr val="tx1"/>
          </a:solidFill>
          <a:latin typeface="Source Sans Pro Light" panose="02000503040000020004" pitchFamily="2" charset="0"/>
          <a:ea typeface="+mn-ea"/>
          <a:cs typeface="+mn-cs"/>
        </a:defRPr>
      </a:lvl4pPr>
      <a:lvl5pPr marL="2057037" indent="-228560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5050102010706020507" pitchFamily="18" charset="2"/>
        <a:buChar char="-"/>
        <a:defRPr sz="1400" kern="1200">
          <a:solidFill>
            <a:schemeClr val="tx1"/>
          </a:solidFill>
          <a:latin typeface="Source Sans Pro Light" panose="02000503040000020004" pitchFamily="2" charset="0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Source Sans Pro Light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spcBef>
          <a:spcPct val="20000"/>
        </a:spcBef>
        <a:buFont typeface="Source Sans Pro Light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spcBef>
          <a:spcPct val="20000"/>
        </a:spcBef>
        <a:buFont typeface="Source Sans Pro Light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Source Sans Pro Light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7.jpeg"/><Relationship Id="rId5" Type="http://schemas.openxmlformats.org/officeDocument/2006/relationships/image" Target="../media/image20.png"/><Relationship Id="rId10" Type="http://schemas.openxmlformats.org/officeDocument/2006/relationships/image" Target="../media/image26.jpeg"/><Relationship Id="rId4" Type="http://schemas.openxmlformats.org/officeDocument/2006/relationships/image" Target="../media/image19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10" Type="http://schemas.openxmlformats.org/officeDocument/2006/relationships/image" Target="../media/image29.png"/><Relationship Id="rId4" Type="http://schemas.openxmlformats.org/officeDocument/2006/relationships/image" Target="../media/image18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atteo.bellotto@estos.it" TargetMode="External"/><Relationship Id="rId2" Type="http://schemas.openxmlformats.org/officeDocument/2006/relationships/hyperlink" Target="https://call.estos.it/matteo.bellotto" TargetMode="Externa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estos</a:t>
            </a:r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Soluzioni a prova di futuro</a:t>
            </a:r>
          </a:p>
        </p:txBody>
      </p:sp>
      <p:sp>
        <p:nvSpPr>
          <p:cNvPr id="2" name="Segnaposto testo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537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magine 77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91" y="2170364"/>
            <a:ext cx="463507" cy="1255332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Il processo di lavoro e il flusso delle informazioni </a:t>
            </a:r>
            <a:r>
              <a:rPr lang="it-IT" sz="1200" dirty="0"/>
              <a:t>(ottimizzato)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10</a:t>
            </a:fld>
            <a:endParaRPr lang="de-DE" dirty="0"/>
          </a:p>
        </p:txBody>
      </p:sp>
      <p:cxnSp>
        <p:nvCxnSpPr>
          <p:cNvPr id="7" name="Connettore diritto 6"/>
          <p:cNvCxnSpPr/>
          <p:nvPr/>
        </p:nvCxnSpPr>
        <p:spPr>
          <a:xfrm>
            <a:off x="2639616" y="1124744"/>
            <a:ext cx="0" cy="5112568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/>
          <p:cNvCxnSpPr/>
          <p:nvPr/>
        </p:nvCxnSpPr>
        <p:spPr>
          <a:xfrm>
            <a:off x="5735960" y="1124744"/>
            <a:ext cx="0" cy="5112568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magin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48" y="3225700"/>
            <a:ext cx="859298" cy="567138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48" y="1683499"/>
            <a:ext cx="859298" cy="567138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996" y="3884541"/>
            <a:ext cx="859298" cy="567138"/>
          </a:xfrm>
          <a:prstGeom prst="rect">
            <a:avLst/>
          </a:prstGeom>
        </p:spPr>
      </p:pic>
      <p:grpSp>
        <p:nvGrpSpPr>
          <p:cNvPr id="8" name="Gruppo 7"/>
          <p:cNvGrpSpPr/>
          <p:nvPr/>
        </p:nvGrpSpPr>
        <p:grpSpPr>
          <a:xfrm>
            <a:off x="2952248" y="3434914"/>
            <a:ext cx="1199536" cy="1101099"/>
            <a:chOff x="2976848" y="4322267"/>
            <a:chExt cx="1199536" cy="1101099"/>
          </a:xfrm>
        </p:grpSpPr>
        <p:sp>
          <p:nvSpPr>
            <p:cNvPr id="12" name="CasellaDiTesto 11"/>
            <p:cNvSpPr txBox="1"/>
            <p:nvPr/>
          </p:nvSpPr>
          <p:spPr>
            <a:xfrm>
              <a:off x="2976848" y="4961701"/>
              <a:ext cx="11995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PBX (centrale telefonica)</a:t>
              </a: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8666" y="4322267"/>
              <a:ext cx="906095" cy="638523"/>
            </a:xfrm>
            <a:prstGeom prst="rect">
              <a:avLst/>
            </a:prstGeom>
          </p:spPr>
        </p:pic>
      </p:grpSp>
      <p:pic>
        <p:nvPicPr>
          <p:cNvPr id="36" name="Immagin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863" y="3194175"/>
            <a:ext cx="1018672" cy="1018672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28" y="5316793"/>
            <a:ext cx="636200" cy="636200"/>
          </a:xfrm>
          <a:prstGeom prst="rect">
            <a:avLst/>
          </a:prstGeom>
        </p:spPr>
      </p:pic>
      <p:grpSp>
        <p:nvGrpSpPr>
          <p:cNvPr id="41" name="Gruppo 40"/>
          <p:cNvGrpSpPr/>
          <p:nvPr/>
        </p:nvGrpSpPr>
        <p:grpSpPr>
          <a:xfrm>
            <a:off x="3578841" y="1510310"/>
            <a:ext cx="1199536" cy="956607"/>
            <a:chOff x="603811" y="1340768"/>
            <a:chExt cx="1199536" cy="956607"/>
          </a:xfrm>
        </p:grpSpPr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424" y="1340768"/>
              <a:ext cx="643136" cy="643136"/>
            </a:xfrm>
            <a:prstGeom prst="rect">
              <a:avLst/>
            </a:prstGeom>
          </p:spPr>
        </p:pic>
        <p:sp>
          <p:nvSpPr>
            <p:cNvPr id="43" name="CasellaDiTesto 42"/>
            <p:cNvSpPr txBox="1"/>
            <p:nvPr/>
          </p:nvSpPr>
          <p:spPr>
            <a:xfrm>
              <a:off x="603811" y="2020376"/>
              <a:ext cx="11995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DB Clienti</a:t>
              </a:r>
            </a:p>
          </p:txBody>
        </p:sp>
      </p:grpSp>
      <p:sp>
        <p:nvSpPr>
          <p:cNvPr id="51" name="CasellaDiTesto 50"/>
          <p:cNvSpPr txBox="1"/>
          <p:nvPr/>
        </p:nvSpPr>
        <p:spPr>
          <a:xfrm>
            <a:off x="678419" y="3615675"/>
            <a:ext cx="119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Cliente</a:t>
            </a:r>
          </a:p>
        </p:txBody>
      </p:sp>
      <p:sp>
        <p:nvSpPr>
          <p:cNvPr id="52" name="CasellaDiTesto 51"/>
          <p:cNvSpPr txBox="1"/>
          <p:nvPr/>
        </p:nvSpPr>
        <p:spPr>
          <a:xfrm>
            <a:off x="6351312" y="4303617"/>
            <a:ext cx="1199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Operatore responsabile dell’accoglienza</a:t>
            </a:r>
          </a:p>
        </p:txBody>
      </p:sp>
      <p:sp>
        <p:nvSpPr>
          <p:cNvPr id="53" name="Freccia a destra 52"/>
          <p:cNvSpPr/>
          <p:nvPr/>
        </p:nvSpPr>
        <p:spPr>
          <a:xfrm>
            <a:off x="466649" y="3889682"/>
            <a:ext cx="2517417" cy="32316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4" name="Connettore diritto 53"/>
          <p:cNvCxnSpPr/>
          <p:nvPr/>
        </p:nvCxnSpPr>
        <p:spPr>
          <a:xfrm>
            <a:off x="8688288" y="1089125"/>
            <a:ext cx="0" cy="5112568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/>
          <p:cNvSpPr txBox="1"/>
          <p:nvPr/>
        </p:nvSpPr>
        <p:spPr>
          <a:xfrm>
            <a:off x="6447931" y="1050166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1° livello accoglienza</a:t>
            </a:r>
          </a:p>
        </p:txBody>
      </p:sp>
      <p:sp>
        <p:nvSpPr>
          <p:cNvPr id="57" name="CasellaDiTesto 56"/>
          <p:cNvSpPr txBox="1"/>
          <p:nvPr/>
        </p:nvSpPr>
        <p:spPr>
          <a:xfrm>
            <a:off x="9395884" y="1050166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2° livello accoglienza</a:t>
            </a:r>
          </a:p>
        </p:txBody>
      </p:sp>
      <p:sp>
        <p:nvSpPr>
          <p:cNvPr id="58" name="CasellaDiTesto 57"/>
          <p:cNvSpPr txBox="1"/>
          <p:nvPr/>
        </p:nvSpPr>
        <p:spPr>
          <a:xfrm>
            <a:off x="3437113" y="1050039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infrastruttura</a:t>
            </a:r>
          </a:p>
        </p:txBody>
      </p:sp>
      <p:sp>
        <p:nvSpPr>
          <p:cNvPr id="59" name="CasellaDiTesto 58"/>
          <p:cNvSpPr txBox="1"/>
          <p:nvPr/>
        </p:nvSpPr>
        <p:spPr>
          <a:xfrm>
            <a:off x="742170" y="1050720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Utenza esterna</a:t>
            </a:r>
          </a:p>
        </p:txBody>
      </p:sp>
      <p:sp>
        <p:nvSpPr>
          <p:cNvPr id="60" name="CasellaDiTesto 59"/>
          <p:cNvSpPr txBox="1"/>
          <p:nvPr/>
        </p:nvSpPr>
        <p:spPr>
          <a:xfrm>
            <a:off x="10027864" y="1828568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Commerciale</a:t>
            </a:r>
          </a:p>
        </p:txBody>
      </p:sp>
      <p:sp>
        <p:nvSpPr>
          <p:cNvPr id="61" name="CasellaDiTesto 60"/>
          <p:cNvSpPr txBox="1"/>
          <p:nvPr/>
        </p:nvSpPr>
        <p:spPr>
          <a:xfrm>
            <a:off x="10086080" y="3338676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Supporto</a:t>
            </a:r>
          </a:p>
        </p:txBody>
      </p:sp>
      <p:pic>
        <p:nvPicPr>
          <p:cNvPr id="62" name="Immagin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48" y="4703714"/>
            <a:ext cx="859298" cy="567138"/>
          </a:xfrm>
          <a:prstGeom prst="rect">
            <a:avLst/>
          </a:prstGeom>
        </p:spPr>
      </p:pic>
      <p:sp>
        <p:nvSpPr>
          <p:cNvPr id="63" name="CasellaDiTesto 62"/>
          <p:cNvSpPr txBox="1"/>
          <p:nvPr/>
        </p:nvSpPr>
        <p:spPr>
          <a:xfrm>
            <a:off x="10086080" y="4816690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Amministrazione</a:t>
            </a:r>
          </a:p>
        </p:txBody>
      </p:sp>
      <p:sp>
        <p:nvSpPr>
          <p:cNvPr id="64" name="Freccia a destra 63"/>
          <p:cNvSpPr/>
          <p:nvPr/>
        </p:nvSpPr>
        <p:spPr>
          <a:xfrm>
            <a:off x="5619234" y="3889682"/>
            <a:ext cx="999680" cy="32316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8" name="Immagine 6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5" y="4987283"/>
            <a:ext cx="873212" cy="873212"/>
          </a:xfrm>
          <a:prstGeom prst="rect">
            <a:avLst/>
          </a:prstGeom>
        </p:spPr>
      </p:pic>
      <p:sp>
        <p:nvSpPr>
          <p:cNvPr id="69" name="CasellaDiTesto 68"/>
          <p:cNvSpPr txBox="1"/>
          <p:nvPr/>
        </p:nvSpPr>
        <p:spPr>
          <a:xfrm>
            <a:off x="5384838" y="3906366"/>
            <a:ext cx="1392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Info integrate</a:t>
            </a:r>
          </a:p>
        </p:txBody>
      </p:sp>
      <p:pic>
        <p:nvPicPr>
          <p:cNvPr id="75" name="Immagine 74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65" y="2232725"/>
            <a:ext cx="463507" cy="1255332"/>
          </a:xfrm>
          <a:prstGeom prst="rect">
            <a:avLst/>
          </a:prstGeom>
        </p:spPr>
      </p:pic>
      <p:grpSp>
        <p:nvGrpSpPr>
          <p:cNvPr id="77" name="Gruppo 76"/>
          <p:cNvGrpSpPr/>
          <p:nvPr/>
        </p:nvGrpSpPr>
        <p:grpSpPr>
          <a:xfrm>
            <a:off x="1038175" y="2274115"/>
            <a:ext cx="924516" cy="1255332"/>
            <a:chOff x="1046434" y="2319029"/>
            <a:chExt cx="924516" cy="1255332"/>
          </a:xfrm>
        </p:grpSpPr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3382" y="2795083"/>
              <a:ext cx="577568" cy="303223"/>
            </a:xfrm>
            <a:prstGeom prst="rect">
              <a:avLst/>
            </a:prstGeom>
          </p:spPr>
        </p:pic>
        <p:pic>
          <p:nvPicPr>
            <p:cNvPr id="50" name="Immagine 4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434" y="2319029"/>
              <a:ext cx="463507" cy="1255332"/>
            </a:xfrm>
            <a:prstGeom prst="rect">
              <a:avLst/>
            </a:prstGeom>
          </p:spPr>
        </p:pic>
      </p:grpSp>
      <p:sp>
        <p:nvSpPr>
          <p:cNvPr id="79" name="CasellaDiTesto 78"/>
          <p:cNvSpPr txBox="1"/>
          <p:nvPr/>
        </p:nvSpPr>
        <p:spPr>
          <a:xfrm>
            <a:off x="6620532" y="5112257"/>
            <a:ext cx="1199536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Riduzione del tempo di evasione delle richieste grazie ad informazioni dettagliare e processi automatizzati</a:t>
            </a:r>
          </a:p>
        </p:txBody>
      </p:sp>
      <p:sp>
        <p:nvSpPr>
          <p:cNvPr id="80" name="CasellaDiTesto 79"/>
          <p:cNvSpPr txBox="1"/>
          <p:nvPr/>
        </p:nvSpPr>
        <p:spPr>
          <a:xfrm>
            <a:off x="704739" y="3919295"/>
            <a:ext cx="1740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Canale di comunicazione</a:t>
            </a:r>
          </a:p>
        </p:txBody>
      </p:sp>
      <p:sp>
        <p:nvSpPr>
          <p:cNvPr id="46" name="Freccia a destra 45"/>
          <p:cNvSpPr/>
          <p:nvPr/>
        </p:nvSpPr>
        <p:spPr>
          <a:xfrm>
            <a:off x="4029323" y="3893373"/>
            <a:ext cx="454674" cy="32316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798" y="3742766"/>
            <a:ext cx="810806" cy="616995"/>
          </a:xfrm>
          <a:prstGeom prst="rect">
            <a:avLst/>
          </a:prstGeom>
        </p:spPr>
      </p:pic>
      <p:sp>
        <p:nvSpPr>
          <p:cNvPr id="56" name="Freccia a destra 55"/>
          <p:cNvSpPr/>
          <p:nvPr/>
        </p:nvSpPr>
        <p:spPr>
          <a:xfrm rot="14785483">
            <a:off x="4045178" y="2957132"/>
            <a:ext cx="978763" cy="236981"/>
          </a:xfrm>
          <a:prstGeom prst="rightArrow">
            <a:avLst/>
          </a:prstGeom>
          <a:solidFill>
            <a:srgbClr val="4DBBB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Freccia a destra 64"/>
          <p:cNvSpPr/>
          <p:nvPr/>
        </p:nvSpPr>
        <p:spPr>
          <a:xfrm rot="3985483">
            <a:off x="4298947" y="2999812"/>
            <a:ext cx="978763" cy="236981"/>
          </a:xfrm>
          <a:prstGeom prst="rightArrow">
            <a:avLst/>
          </a:prstGeom>
          <a:solidFill>
            <a:srgbClr val="4DBBB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6" name="Immagine 6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637" y="1548847"/>
            <a:ext cx="1559326" cy="1450536"/>
          </a:xfrm>
          <a:prstGeom prst="rect">
            <a:avLst/>
          </a:prstGeom>
        </p:spPr>
      </p:pic>
      <p:sp>
        <p:nvSpPr>
          <p:cNvPr id="67" name="CasellaDiTesto 66"/>
          <p:cNvSpPr txBox="1"/>
          <p:nvPr/>
        </p:nvSpPr>
        <p:spPr>
          <a:xfrm>
            <a:off x="4438895" y="4397513"/>
            <a:ext cx="119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Suite </a:t>
            </a:r>
            <a:r>
              <a:rPr lang="it-IT" sz="1200" dirty="0" err="1"/>
              <a:t>sw</a:t>
            </a:r>
            <a:r>
              <a:rPr lang="it-IT" sz="1200" dirty="0"/>
              <a:t> </a:t>
            </a:r>
            <a:r>
              <a:rPr lang="it-IT" sz="1200" dirty="0" err="1"/>
              <a:t>estos</a:t>
            </a:r>
            <a:endParaRPr lang="it-IT" sz="1200" dirty="0"/>
          </a:p>
        </p:txBody>
      </p:sp>
      <p:sp>
        <p:nvSpPr>
          <p:cNvPr id="74" name="Freccia a destra 73"/>
          <p:cNvSpPr/>
          <p:nvPr/>
        </p:nvSpPr>
        <p:spPr>
          <a:xfrm rot="18898343">
            <a:off x="7970705" y="2857248"/>
            <a:ext cx="1865318" cy="32316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CasellaDiTesto 75"/>
          <p:cNvSpPr txBox="1"/>
          <p:nvPr/>
        </p:nvSpPr>
        <p:spPr>
          <a:xfrm rot="18913178">
            <a:off x="7708134" y="2707783"/>
            <a:ext cx="2044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Passaggio di chiamata mirato</a:t>
            </a:r>
          </a:p>
        </p:txBody>
      </p:sp>
      <p:sp>
        <p:nvSpPr>
          <p:cNvPr id="4" name="Croce 3"/>
          <p:cNvSpPr/>
          <p:nvPr/>
        </p:nvSpPr>
        <p:spPr>
          <a:xfrm rot="2675641">
            <a:off x="5598964" y="5029781"/>
            <a:ext cx="807550" cy="806265"/>
          </a:xfrm>
          <a:prstGeom prst="plus">
            <a:avLst>
              <a:gd name="adj" fmla="val 447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Freccia a destra 80"/>
          <p:cNvSpPr/>
          <p:nvPr/>
        </p:nvSpPr>
        <p:spPr>
          <a:xfrm rot="16200000">
            <a:off x="6567107" y="2815070"/>
            <a:ext cx="416068" cy="236981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curva 4"/>
          <p:cNvSpPr/>
          <p:nvPr/>
        </p:nvSpPr>
        <p:spPr>
          <a:xfrm rot="10800000">
            <a:off x="1700393" y="4962338"/>
            <a:ext cx="3426740" cy="844014"/>
          </a:xfrm>
          <a:prstGeom prst="bentArrow">
            <a:avLst>
              <a:gd name="adj1" fmla="val 19037"/>
              <a:gd name="adj2" fmla="val 22018"/>
              <a:gd name="adj3" fmla="val 25994"/>
              <a:gd name="adj4" fmla="val 4076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2" name="CasellaDiTesto 81"/>
          <p:cNvSpPr txBox="1"/>
          <p:nvPr/>
        </p:nvSpPr>
        <p:spPr>
          <a:xfrm>
            <a:off x="2575016" y="5471000"/>
            <a:ext cx="1740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Notifiche al cliente</a:t>
            </a:r>
          </a:p>
        </p:txBody>
      </p:sp>
      <p:sp>
        <p:nvSpPr>
          <p:cNvPr id="84" name="Freccia a destra 83"/>
          <p:cNvSpPr/>
          <p:nvPr/>
        </p:nvSpPr>
        <p:spPr>
          <a:xfrm rot="2234991">
            <a:off x="8214835" y="4800754"/>
            <a:ext cx="1422491" cy="32316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3" name="CasellaDiTesto 82"/>
          <p:cNvSpPr txBox="1"/>
          <p:nvPr/>
        </p:nvSpPr>
        <p:spPr>
          <a:xfrm rot="2249826">
            <a:off x="7740393" y="5026430"/>
            <a:ext cx="2044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Instradamento automatico</a:t>
            </a:r>
          </a:p>
        </p:txBody>
      </p:sp>
      <p:sp>
        <p:nvSpPr>
          <p:cNvPr id="86" name="Rettangolo 85"/>
          <p:cNvSpPr/>
          <p:nvPr/>
        </p:nvSpPr>
        <p:spPr>
          <a:xfrm>
            <a:off x="11784632" y="6021288"/>
            <a:ext cx="407368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F36F95-FC56-4280-BE60-932E8E81DA75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13" name="Segnaposto piè di pagina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664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 animBg="1"/>
      <p:bldP spid="55" grpId="0"/>
      <p:bldP spid="57" grpId="0"/>
      <p:bldP spid="58" grpId="0"/>
      <p:bldP spid="59" grpId="0"/>
      <p:bldP spid="60" grpId="0"/>
      <p:bldP spid="61" grpId="0"/>
      <p:bldP spid="63" grpId="0"/>
      <p:bldP spid="64" grpId="0" animBg="1"/>
      <p:bldP spid="69" grpId="0"/>
      <p:bldP spid="79" grpId="0" animBg="1"/>
      <p:bldP spid="80" grpId="0"/>
      <p:bldP spid="46" grpId="0" animBg="1"/>
      <p:bldP spid="56" grpId="0" animBg="1"/>
      <p:bldP spid="65" grpId="0" animBg="1"/>
      <p:bldP spid="67" grpId="0"/>
      <p:bldP spid="74" grpId="0" animBg="1"/>
      <p:bldP spid="76" grpId="0"/>
      <p:bldP spid="4" grpId="0" animBg="1"/>
      <p:bldP spid="81" grpId="0" animBg="1"/>
      <p:bldP spid="5" grpId="0" animBg="1"/>
      <p:bldP spid="82" grpId="0"/>
      <p:bldP spid="84" grpId="0" animBg="1"/>
      <p:bldP spid="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Analizzare la qualità del servizio erogato tramite indicatori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11</a:t>
            </a:fld>
            <a:endParaRPr lang="de-DE" dirty="0"/>
          </a:p>
        </p:txBody>
      </p:sp>
      <p:cxnSp>
        <p:nvCxnSpPr>
          <p:cNvPr id="7" name="Connettore diritto 6"/>
          <p:cNvCxnSpPr/>
          <p:nvPr/>
        </p:nvCxnSpPr>
        <p:spPr>
          <a:xfrm>
            <a:off x="2639616" y="1124744"/>
            <a:ext cx="0" cy="5112568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/>
          <p:cNvCxnSpPr/>
          <p:nvPr/>
        </p:nvCxnSpPr>
        <p:spPr>
          <a:xfrm>
            <a:off x="5735960" y="1124744"/>
            <a:ext cx="0" cy="5112568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o 7"/>
          <p:cNvGrpSpPr/>
          <p:nvPr/>
        </p:nvGrpSpPr>
        <p:grpSpPr>
          <a:xfrm>
            <a:off x="2952248" y="3434914"/>
            <a:ext cx="1199536" cy="1101099"/>
            <a:chOff x="2976848" y="4322267"/>
            <a:chExt cx="1199536" cy="1101099"/>
          </a:xfrm>
        </p:grpSpPr>
        <p:sp>
          <p:nvSpPr>
            <p:cNvPr id="12" name="CasellaDiTesto 11"/>
            <p:cNvSpPr txBox="1"/>
            <p:nvPr/>
          </p:nvSpPr>
          <p:spPr>
            <a:xfrm>
              <a:off x="2976848" y="4961701"/>
              <a:ext cx="11995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PBX (centrale telefonica)</a:t>
              </a: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8666" y="4322267"/>
              <a:ext cx="906095" cy="638523"/>
            </a:xfrm>
            <a:prstGeom prst="rect">
              <a:avLst/>
            </a:prstGeom>
          </p:spPr>
        </p:pic>
      </p:grpSp>
      <p:grpSp>
        <p:nvGrpSpPr>
          <p:cNvPr id="41" name="Gruppo 40"/>
          <p:cNvGrpSpPr/>
          <p:nvPr/>
        </p:nvGrpSpPr>
        <p:grpSpPr>
          <a:xfrm>
            <a:off x="3578841" y="1510310"/>
            <a:ext cx="1199536" cy="956607"/>
            <a:chOff x="603811" y="1340768"/>
            <a:chExt cx="1199536" cy="956607"/>
          </a:xfrm>
        </p:grpSpPr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424" y="1340768"/>
              <a:ext cx="643136" cy="643136"/>
            </a:xfrm>
            <a:prstGeom prst="rect">
              <a:avLst/>
            </a:prstGeom>
          </p:spPr>
        </p:pic>
        <p:sp>
          <p:nvSpPr>
            <p:cNvPr id="43" name="CasellaDiTesto 42"/>
            <p:cNvSpPr txBox="1"/>
            <p:nvPr/>
          </p:nvSpPr>
          <p:spPr>
            <a:xfrm>
              <a:off x="603811" y="2020376"/>
              <a:ext cx="11995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DB Clienti</a:t>
              </a:r>
            </a:p>
          </p:txBody>
        </p:sp>
      </p:grpSp>
      <p:sp>
        <p:nvSpPr>
          <p:cNvPr id="51" name="CasellaDiTesto 50"/>
          <p:cNvSpPr txBox="1"/>
          <p:nvPr/>
        </p:nvSpPr>
        <p:spPr>
          <a:xfrm>
            <a:off x="732306" y="2872297"/>
            <a:ext cx="119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Cliente A</a:t>
            </a:r>
          </a:p>
        </p:txBody>
      </p:sp>
      <p:grpSp>
        <p:nvGrpSpPr>
          <p:cNvPr id="16" name="Gruppo 15"/>
          <p:cNvGrpSpPr/>
          <p:nvPr/>
        </p:nvGrpSpPr>
        <p:grpSpPr>
          <a:xfrm>
            <a:off x="6265266" y="1679141"/>
            <a:ext cx="2062982" cy="1755773"/>
            <a:chOff x="6351312" y="3194175"/>
            <a:chExt cx="2062982" cy="1755773"/>
          </a:xfrm>
        </p:grpSpPr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4996" y="3884541"/>
              <a:ext cx="859298" cy="567138"/>
            </a:xfrm>
            <a:prstGeom prst="rect">
              <a:avLst/>
            </a:prstGeom>
          </p:spPr>
        </p:pic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5863" y="3194175"/>
              <a:ext cx="1018672" cy="1018672"/>
            </a:xfrm>
            <a:prstGeom prst="rect">
              <a:avLst/>
            </a:prstGeom>
          </p:spPr>
        </p:pic>
        <p:sp>
          <p:nvSpPr>
            <p:cNvPr id="52" name="CasellaDiTesto 51"/>
            <p:cNvSpPr txBox="1"/>
            <p:nvPr/>
          </p:nvSpPr>
          <p:spPr>
            <a:xfrm>
              <a:off x="6351312" y="4303617"/>
              <a:ext cx="11995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Operatore responsabile commerciale</a:t>
              </a:r>
            </a:p>
          </p:txBody>
        </p:sp>
      </p:grpSp>
      <p:cxnSp>
        <p:nvCxnSpPr>
          <p:cNvPr id="54" name="Connettore diritto 53"/>
          <p:cNvCxnSpPr/>
          <p:nvPr/>
        </p:nvCxnSpPr>
        <p:spPr>
          <a:xfrm>
            <a:off x="8688288" y="1089125"/>
            <a:ext cx="0" cy="5112568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/>
          <p:cNvSpPr txBox="1"/>
          <p:nvPr/>
        </p:nvSpPr>
        <p:spPr>
          <a:xfrm>
            <a:off x="6447931" y="1050166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1° livello accoglienza</a:t>
            </a:r>
          </a:p>
        </p:txBody>
      </p:sp>
      <p:sp>
        <p:nvSpPr>
          <p:cNvPr id="57" name="CasellaDiTesto 56"/>
          <p:cNvSpPr txBox="1"/>
          <p:nvPr/>
        </p:nvSpPr>
        <p:spPr>
          <a:xfrm>
            <a:off x="9395884" y="1050166"/>
            <a:ext cx="1703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2° livello management</a:t>
            </a:r>
          </a:p>
        </p:txBody>
      </p:sp>
      <p:sp>
        <p:nvSpPr>
          <p:cNvPr id="58" name="CasellaDiTesto 57"/>
          <p:cNvSpPr txBox="1"/>
          <p:nvPr/>
        </p:nvSpPr>
        <p:spPr>
          <a:xfrm>
            <a:off x="3437113" y="1050039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infrastruttura</a:t>
            </a:r>
          </a:p>
        </p:txBody>
      </p:sp>
      <p:sp>
        <p:nvSpPr>
          <p:cNvPr id="59" name="CasellaDiTesto 58"/>
          <p:cNvSpPr txBox="1"/>
          <p:nvPr/>
        </p:nvSpPr>
        <p:spPr>
          <a:xfrm>
            <a:off x="587786" y="1039839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Utenza esterna</a:t>
            </a:r>
          </a:p>
        </p:txBody>
      </p:sp>
      <p:grpSp>
        <p:nvGrpSpPr>
          <p:cNvPr id="15" name="Gruppo 14"/>
          <p:cNvGrpSpPr/>
          <p:nvPr/>
        </p:nvGrpSpPr>
        <p:grpSpPr>
          <a:xfrm rot="2223702">
            <a:off x="5151681" y="4460443"/>
            <a:ext cx="1392617" cy="323165"/>
            <a:chOff x="5384838" y="3889682"/>
            <a:chExt cx="1392617" cy="323165"/>
          </a:xfrm>
        </p:grpSpPr>
        <p:sp>
          <p:nvSpPr>
            <p:cNvPr id="64" name="Freccia a destra 63"/>
            <p:cNvSpPr/>
            <p:nvPr/>
          </p:nvSpPr>
          <p:spPr>
            <a:xfrm>
              <a:off x="5619234" y="3889682"/>
              <a:ext cx="999680" cy="323165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5384838" y="3906366"/>
              <a:ext cx="13926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Info integrate</a:t>
              </a:r>
            </a:p>
          </p:txBody>
        </p:sp>
      </p:grpSp>
      <p:grpSp>
        <p:nvGrpSpPr>
          <p:cNvPr id="13" name="Gruppo 12"/>
          <p:cNvGrpSpPr/>
          <p:nvPr/>
        </p:nvGrpSpPr>
        <p:grpSpPr>
          <a:xfrm>
            <a:off x="844517" y="1467639"/>
            <a:ext cx="1213300" cy="1359083"/>
            <a:chOff x="844517" y="1467639"/>
            <a:chExt cx="1213300" cy="1359083"/>
          </a:xfrm>
        </p:grpSpPr>
        <p:pic>
          <p:nvPicPr>
            <p:cNvPr id="78" name="Immagine 77"/>
            <p:cNvPicPr>
              <a:picLocks noChangeAspect="1"/>
            </p:cNvPicPr>
            <p:nvPr/>
          </p:nvPicPr>
          <p:blipFill>
            <a:blip r:embed="rId6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517" y="1467639"/>
              <a:ext cx="463507" cy="1255332"/>
            </a:xfrm>
            <a:prstGeom prst="rect">
              <a:avLst/>
            </a:prstGeom>
          </p:spPr>
        </p:pic>
        <p:pic>
          <p:nvPicPr>
            <p:cNvPr id="75" name="Immagine 74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91" y="1530000"/>
              <a:ext cx="463507" cy="1255332"/>
            </a:xfrm>
            <a:prstGeom prst="rect">
              <a:avLst/>
            </a:prstGeom>
          </p:spPr>
        </p:pic>
        <p:grpSp>
          <p:nvGrpSpPr>
            <p:cNvPr id="77" name="Gruppo 76"/>
            <p:cNvGrpSpPr/>
            <p:nvPr/>
          </p:nvGrpSpPr>
          <p:grpSpPr>
            <a:xfrm>
              <a:off x="1133301" y="1571390"/>
              <a:ext cx="924516" cy="1255332"/>
              <a:chOff x="1046434" y="2319029"/>
              <a:chExt cx="924516" cy="1255332"/>
            </a:xfrm>
          </p:grpSpPr>
          <p:pic>
            <p:nvPicPr>
              <p:cNvPr id="35" name="Immagine 3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93382" y="2795083"/>
                <a:ext cx="577568" cy="303223"/>
              </a:xfrm>
              <a:prstGeom prst="rect">
                <a:avLst/>
              </a:prstGeom>
            </p:spPr>
          </p:pic>
          <p:pic>
            <p:nvPicPr>
              <p:cNvPr id="50" name="Immagine 4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6434" y="2319029"/>
                <a:ext cx="463507" cy="1255332"/>
              </a:xfrm>
              <a:prstGeom prst="rect">
                <a:avLst/>
              </a:prstGeom>
            </p:spPr>
          </p:pic>
        </p:grpSp>
      </p:grpSp>
      <p:sp>
        <p:nvSpPr>
          <p:cNvPr id="46" name="Freccia a destra 45"/>
          <p:cNvSpPr/>
          <p:nvPr/>
        </p:nvSpPr>
        <p:spPr>
          <a:xfrm>
            <a:off x="4029323" y="3893373"/>
            <a:ext cx="454674" cy="32316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311" y="3742766"/>
            <a:ext cx="810806" cy="616995"/>
          </a:xfrm>
          <a:prstGeom prst="rect">
            <a:avLst/>
          </a:prstGeom>
        </p:spPr>
      </p:pic>
      <p:sp>
        <p:nvSpPr>
          <p:cNvPr id="56" name="Freccia a destra 55"/>
          <p:cNvSpPr/>
          <p:nvPr/>
        </p:nvSpPr>
        <p:spPr>
          <a:xfrm rot="14785483">
            <a:off x="4045178" y="2957132"/>
            <a:ext cx="978763" cy="236981"/>
          </a:xfrm>
          <a:prstGeom prst="rightArrow">
            <a:avLst/>
          </a:prstGeom>
          <a:solidFill>
            <a:srgbClr val="4DBBB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Freccia a destra 64"/>
          <p:cNvSpPr/>
          <p:nvPr/>
        </p:nvSpPr>
        <p:spPr>
          <a:xfrm rot="3985483">
            <a:off x="4298947" y="2999812"/>
            <a:ext cx="978763" cy="236981"/>
          </a:xfrm>
          <a:prstGeom prst="rightArrow">
            <a:avLst/>
          </a:prstGeom>
          <a:solidFill>
            <a:srgbClr val="4DBBB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CasellaDiTesto 66"/>
          <p:cNvSpPr txBox="1"/>
          <p:nvPr/>
        </p:nvSpPr>
        <p:spPr>
          <a:xfrm>
            <a:off x="4392408" y="4397513"/>
            <a:ext cx="119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Suite </a:t>
            </a:r>
            <a:r>
              <a:rPr lang="it-IT" sz="1200" dirty="0" err="1"/>
              <a:t>sw</a:t>
            </a:r>
            <a:r>
              <a:rPr lang="it-IT" sz="1200" dirty="0"/>
              <a:t> </a:t>
            </a:r>
            <a:r>
              <a:rPr lang="it-IT" sz="1200" dirty="0" err="1"/>
              <a:t>estos</a:t>
            </a:r>
            <a:endParaRPr lang="it-IT" sz="1200" dirty="0"/>
          </a:p>
        </p:txBody>
      </p:sp>
      <p:sp>
        <p:nvSpPr>
          <p:cNvPr id="86" name="Rettangolo 85"/>
          <p:cNvSpPr/>
          <p:nvPr/>
        </p:nvSpPr>
        <p:spPr>
          <a:xfrm>
            <a:off x="11784632" y="6021288"/>
            <a:ext cx="407368" cy="4320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CasellaDiTesto 69"/>
          <p:cNvSpPr txBox="1"/>
          <p:nvPr/>
        </p:nvSpPr>
        <p:spPr>
          <a:xfrm>
            <a:off x="722937" y="5404775"/>
            <a:ext cx="119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Cliente B</a:t>
            </a:r>
          </a:p>
        </p:txBody>
      </p:sp>
      <p:grpSp>
        <p:nvGrpSpPr>
          <p:cNvPr id="71" name="Gruppo 70"/>
          <p:cNvGrpSpPr/>
          <p:nvPr/>
        </p:nvGrpSpPr>
        <p:grpSpPr>
          <a:xfrm>
            <a:off x="835148" y="4000117"/>
            <a:ext cx="1213300" cy="1359083"/>
            <a:chOff x="844517" y="1467639"/>
            <a:chExt cx="1213300" cy="1359083"/>
          </a:xfrm>
        </p:grpSpPr>
        <p:pic>
          <p:nvPicPr>
            <p:cNvPr id="72" name="Immagine 71"/>
            <p:cNvPicPr>
              <a:picLocks noChangeAspect="1"/>
            </p:cNvPicPr>
            <p:nvPr/>
          </p:nvPicPr>
          <p:blipFill>
            <a:blip r:embed="rId6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517" y="1467639"/>
              <a:ext cx="463507" cy="1255332"/>
            </a:xfrm>
            <a:prstGeom prst="rect">
              <a:avLst/>
            </a:prstGeom>
          </p:spPr>
        </p:pic>
        <p:pic>
          <p:nvPicPr>
            <p:cNvPr id="73" name="Immagine 72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91" y="1530000"/>
              <a:ext cx="463507" cy="1255332"/>
            </a:xfrm>
            <a:prstGeom prst="rect">
              <a:avLst/>
            </a:prstGeom>
          </p:spPr>
        </p:pic>
        <p:grpSp>
          <p:nvGrpSpPr>
            <p:cNvPr id="85" name="Gruppo 84"/>
            <p:cNvGrpSpPr/>
            <p:nvPr/>
          </p:nvGrpSpPr>
          <p:grpSpPr>
            <a:xfrm>
              <a:off x="1133301" y="1571390"/>
              <a:ext cx="924516" cy="1255332"/>
              <a:chOff x="1046434" y="2319029"/>
              <a:chExt cx="924516" cy="1255332"/>
            </a:xfrm>
          </p:grpSpPr>
          <p:pic>
            <p:nvPicPr>
              <p:cNvPr id="87" name="Immagine 8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93382" y="2795083"/>
                <a:ext cx="577568" cy="303223"/>
              </a:xfrm>
              <a:prstGeom prst="rect">
                <a:avLst/>
              </a:prstGeom>
            </p:spPr>
          </p:pic>
          <p:pic>
            <p:nvPicPr>
              <p:cNvPr id="88" name="Immagine 8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6434" y="2319029"/>
                <a:ext cx="463507" cy="1255332"/>
              </a:xfrm>
              <a:prstGeom prst="rect">
                <a:avLst/>
              </a:prstGeom>
            </p:spPr>
          </p:pic>
        </p:grpSp>
      </p:grpSp>
      <p:grpSp>
        <p:nvGrpSpPr>
          <p:cNvPr id="89" name="Gruppo 88"/>
          <p:cNvGrpSpPr/>
          <p:nvPr/>
        </p:nvGrpSpPr>
        <p:grpSpPr>
          <a:xfrm>
            <a:off x="6221021" y="3978987"/>
            <a:ext cx="2062982" cy="1755773"/>
            <a:chOff x="6351312" y="3194175"/>
            <a:chExt cx="2062982" cy="1755773"/>
          </a:xfrm>
        </p:grpSpPr>
        <p:pic>
          <p:nvPicPr>
            <p:cNvPr id="90" name="Immagine 8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4996" y="3884541"/>
              <a:ext cx="859298" cy="567138"/>
            </a:xfrm>
            <a:prstGeom prst="rect">
              <a:avLst/>
            </a:prstGeom>
          </p:spPr>
        </p:pic>
        <p:pic>
          <p:nvPicPr>
            <p:cNvPr id="91" name="Immagine 9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5863" y="3194175"/>
              <a:ext cx="1018672" cy="1018672"/>
            </a:xfrm>
            <a:prstGeom prst="rect">
              <a:avLst/>
            </a:prstGeom>
          </p:spPr>
        </p:pic>
        <p:sp>
          <p:nvSpPr>
            <p:cNvPr id="92" name="CasellaDiTesto 91"/>
            <p:cNvSpPr txBox="1"/>
            <p:nvPr/>
          </p:nvSpPr>
          <p:spPr>
            <a:xfrm>
              <a:off x="6351312" y="4303617"/>
              <a:ext cx="11995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Operatore supporto tecnico</a:t>
              </a:r>
            </a:p>
          </p:txBody>
        </p:sp>
      </p:grpSp>
      <p:pic>
        <p:nvPicPr>
          <p:cNvPr id="17" name="Immagin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33898" y="1447061"/>
            <a:ext cx="2163269" cy="2486748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93472" y="4073437"/>
            <a:ext cx="2791160" cy="1897297"/>
          </a:xfrm>
          <a:prstGeom prst="rect">
            <a:avLst/>
          </a:prstGeom>
        </p:spPr>
      </p:pic>
      <p:grpSp>
        <p:nvGrpSpPr>
          <p:cNvPr id="93" name="Gruppo 92"/>
          <p:cNvGrpSpPr/>
          <p:nvPr/>
        </p:nvGrpSpPr>
        <p:grpSpPr>
          <a:xfrm rot="19175929">
            <a:off x="5114578" y="3291557"/>
            <a:ext cx="1392617" cy="323165"/>
            <a:chOff x="5384839" y="3889682"/>
            <a:chExt cx="1392617" cy="323165"/>
          </a:xfrm>
        </p:grpSpPr>
        <p:sp>
          <p:nvSpPr>
            <p:cNvPr id="94" name="Freccia a destra 93"/>
            <p:cNvSpPr/>
            <p:nvPr/>
          </p:nvSpPr>
          <p:spPr>
            <a:xfrm>
              <a:off x="5619234" y="3889682"/>
              <a:ext cx="999680" cy="323165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5" name="CasellaDiTesto 94"/>
            <p:cNvSpPr txBox="1"/>
            <p:nvPr/>
          </p:nvSpPr>
          <p:spPr>
            <a:xfrm>
              <a:off x="5384839" y="3906366"/>
              <a:ext cx="13926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Info integrate</a:t>
              </a:r>
            </a:p>
          </p:txBody>
        </p:sp>
      </p:grpSp>
      <p:grpSp>
        <p:nvGrpSpPr>
          <p:cNvPr id="20" name="Gruppo 19"/>
          <p:cNvGrpSpPr/>
          <p:nvPr/>
        </p:nvGrpSpPr>
        <p:grpSpPr>
          <a:xfrm rot="2512045">
            <a:off x="1751768" y="2651850"/>
            <a:ext cx="1207174" cy="323165"/>
            <a:chOff x="1564905" y="-1539258"/>
            <a:chExt cx="1207174" cy="323165"/>
          </a:xfrm>
        </p:grpSpPr>
        <p:sp>
          <p:nvSpPr>
            <p:cNvPr id="97" name="Freccia a destra 96"/>
            <p:cNvSpPr/>
            <p:nvPr/>
          </p:nvSpPr>
          <p:spPr>
            <a:xfrm>
              <a:off x="1600493" y="-1539258"/>
              <a:ext cx="1171586" cy="323165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8" name="CasellaDiTesto 97"/>
            <p:cNvSpPr txBox="1"/>
            <p:nvPr/>
          </p:nvSpPr>
          <p:spPr>
            <a:xfrm>
              <a:off x="1564905" y="-1509645"/>
              <a:ext cx="111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Canale di </a:t>
              </a:r>
              <a:r>
                <a:rPr lang="it-IT" sz="1200" dirty="0" err="1"/>
                <a:t>com</a:t>
              </a:r>
              <a:r>
                <a:rPr lang="it-IT" sz="1200" dirty="0"/>
                <a:t>.</a:t>
              </a:r>
            </a:p>
          </p:txBody>
        </p:sp>
      </p:grpSp>
      <p:grpSp>
        <p:nvGrpSpPr>
          <p:cNvPr id="99" name="Gruppo 98"/>
          <p:cNvGrpSpPr/>
          <p:nvPr/>
        </p:nvGrpSpPr>
        <p:grpSpPr>
          <a:xfrm rot="20062911">
            <a:off x="1694981" y="3985886"/>
            <a:ext cx="1207174" cy="323165"/>
            <a:chOff x="1564905" y="-1539258"/>
            <a:chExt cx="1207174" cy="323165"/>
          </a:xfrm>
        </p:grpSpPr>
        <p:sp>
          <p:nvSpPr>
            <p:cNvPr id="100" name="Freccia a destra 99"/>
            <p:cNvSpPr/>
            <p:nvPr/>
          </p:nvSpPr>
          <p:spPr>
            <a:xfrm>
              <a:off x="1600493" y="-1539258"/>
              <a:ext cx="1171586" cy="323165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1" name="CasellaDiTesto 100"/>
            <p:cNvSpPr txBox="1"/>
            <p:nvPr/>
          </p:nvSpPr>
          <p:spPr>
            <a:xfrm>
              <a:off x="1564905" y="-1509645"/>
              <a:ext cx="111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Canale di </a:t>
              </a:r>
              <a:r>
                <a:rPr lang="it-IT" sz="1200" dirty="0" err="1"/>
                <a:t>com</a:t>
              </a:r>
              <a:r>
                <a:rPr lang="it-IT" sz="1200" dirty="0"/>
                <a:t>.</a:t>
              </a:r>
            </a:p>
          </p:txBody>
        </p:sp>
      </p:grpSp>
      <p:sp>
        <p:nvSpPr>
          <p:cNvPr id="79" name="CasellaDiTesto 78"/>
          <p:cNvSpPr txBox="1"/>
          <p:nvPr/>
        </p:nvSpPr>
        <p:spPr>
          <a:xfrm>
            <a:off x="3425198" y="4947233"/>
            <a:ext cx="1785459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Tracciare le chiamate effettuate e ricevute da tutti i dispositivi per un’attenta analisi tramite </a:t>
            </a:r>
            <a:r>
              <a:rPr lang="it-IT" sz="1200" dirty="0" err="1"/>
              <a:t>dashboard</a:t>
            </a:r>
            <a:r>
              <a:rPr lang="it-IT" sz="1200" dirty="0"/>
              <a:t> di: tempi di attesa media, chiamate non evase, reperibilità dei reparti</a:t>
            </a:r>
          </a:p>
        </p:txBody>
      </p:sp>
      <p:grpSp>
        <p:nvGrpSpPr>
          <p:cNvPr id="21" name="Gruppo 20"/>
          <p:cNvGrpSpPr/>
          <p:nvPr/>
        </p:nvGrpSpPr>
        <p:grpSpPr>
          <a:xfrm>
            <a:off x="7956854" y="3728098"/>
            <a:ext cx="1392617" cy="323165"/>
            <a:chOff x="6657546" y="7675207"/>
            <a:chExt cx="1392617" cy="323165"/>
          </a:xfrm>
        </p:grpSpPr>
        <p:sp>
          <p:nvSpPr>
            <p:cNvPr id="103" name="Freccia a destra 102"/>
            <p:cNvSpPr/>
            <p:nvPr/>
          </p:nvSpPr>
          <p:spPr>
            <a:xfrm>
              <a:off x="6878467" y="7675207"/>
              <a:ext cx="1017733" cy="323165"/>
            </a:xfrm>
            <a:prstGeom prst="rightArrow">
              <a:avLst/>
            </a:prstGeom>
            <a:solidFill>
              <a:srgbClr val="4DBBB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4" name="CasellaDiTesto 103"/>
            <p:cNvSpPr txBox="1"/>
            <p:nvPr/>
          </p:nvSpPr>
          <p:spPr>
            <a:xfrm>
              <a:off x="6657546" y="7698289"/>
              <a:ext cx="13926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Analisi</a:t>
              </a:r>
            </a:p>
          </p:txBody>
        </p:sp>
      </p:grpSp>
      <p:sp>
        <p:nvSpPr>
          <p:cNvPr id="4" name="Segnaposto data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EAD720-09EE-4A65-9B1C-C3780AAF6E8C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042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5" grpId="0"/>
      <p:bldP spid="57" grpId="0"/>
      <p:bldP spid="58" grpId="0"/>
      <p:bldP spid="59" grpId="0"/>
      <p:bldP spid="46" grpId="0" animBg="1"/>
      <p:bldP spid="56" grpId="0" animBg="1"/>
      <p:bldP spid="65" grpId="0" animBg="1"/>
      <p:bldP spid="67" grpId="0"/>
      <p:bldP spid="70" grpId="0"/>
      <p:bldP spid="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L’applicazione.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7B57CB-0DAE-4EE7-B036-29AAF1168281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25" y="1052736"/>
            <a:ext cx="3306695" cy="4185501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3850890"/>
            <a:ext cx="2082803" cy="2172066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5951984" y="1866367"/>
            <a:ext cx="624001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dirty="0" err="1">
                <a:solidFill>
                  <a:srgbClr val="7EB928"/>
                </a:solidFill>
              </a:rPr>
              <a:t>Softphone</a:t>
            </a:r>
            <a:r>
              <a:rPr lang="it-IT" sz="2400" dirty="0">
                <a:solidFill>
                  <a:srgbClr val="7EB928"/>
                </a:solidFill>
              </a:rPr>
              <a:t>/CTI/Chat/Audio/Video/Desktop sharing in un unico client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7EB928"/>
                </a:solidFill>
              </a:rPr>
              <a:t>Controllo Smartphone con audio integrato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7EB928"/>
                </a:solidFill>
              </a:rPr>
              <a:t>Requisiti HW/SW essenziali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7EB928"/>
                </a:solidFill>
              </a:rPr>
              <a:t>Personalizzazione delle interfacce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7EB928"/>
                </a:solidFill>
              </a:rPr>
              <a:t>Integrazione a </a:t>
            </a:r>
            <a:r>
              <a:rPr lang="it-IT" sz="2400" dirty="0" err="1">
                <a:solidFill>
                  <a:srgbClr val="7EB928"/>
                </a:solidFill>
              </a:rPr>
              <a:t>Goupware</a:t>
            </a:r>
            <a:r>
              <a:rPr lang="it-IT" sz="2400" dirty="0">
                <a:solidFill>
                  <a:srgbClr val="7EB928"/>
                </a:solidFill>
              </a:rPr>
              <a:t>/CRM/ERP/Gestionali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7EB928"/>
                </a:solidFill>
              </a:rPr>
              <a:t>API lato server per automazioni evolute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7EB928"/>
                </a:solidFill>
              </a:rPr>
              <a:t>Multi piattaforma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7EB928"/>
                </a:solidFill>
              </a:rPr>
              <a:t>Multi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b="1" dirty="0">
              <a:solidFill>
                <a:srgbClr val="7EB928"/>
              </a:solidFill>
            </a:endParaRPr>
          </a:p>
          <a:p>
            <a:endParaRPr lang="it-IT" dirty="0"/>
          </a:p>
        </p:txBody>
      </p:sp>
      <p:pic>
        <p:nvPicPr>
          <p:cNvPr id="12" name="Inhaltsplatzhalter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903" y="1845642"/>
            <a:ext cx="2917105" cy="511175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921" y="2771075"/>
            <a:ext cx="1877884" cy="326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9855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topologia: client - server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2617BC-788E-4EDE-BD9B-85F5604113C8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73"/>
          <a:stretch/>
        </p:blipFill>
        <p:spPr>
          <a:xfrm>
            <a:off x="1989853" y="1125538"/>
            <a:ext cx="8321831" cy="3671614"/>
          </a:xfrm>
        </p:spPr>
      </p:pic>
    </p:spTree>
    <p:extLst>
      <p:ext uri="{BB962C8B-B14F-4D97-AF65-F5344CB8AC3E}">
        <p14:creationId xmlns:p14="http://schemas.microsoft.com/office/powerpoint/2010/main" val="198248458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991" y="1125538"/>
            <a:ext cx="9087555" cy="5111750"/>
          </a:xfr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Portfolio prodotti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4D6F3A-52FA-41C8-8796-2FBAF6363C4A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164322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Incremento del guadagno e del proprio </a:t>
            </a:r>
            <a:r>
              <a:rPr lang="it-IT" dirty="0">
                <a:solidFill>
                  <a:schemeClr val="accent6"/>
                </a:solidFill>
              </a:rPr>
              <a:t>margine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Opportunità di vendita sulle installazioni di PBX già esistenti o su progetti nuovi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Installazione semplice grazie all’elevata standardizzazione delle soluzioni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Adattamento e flessibilità ad ogni esigenza grazie alle personalizzazioni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Valore aggiunto – i vantaggi per i rivenditori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68B9843-718A-448F-A9C7-C80E3B684B82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8133086" y="2205525"/>
            <a:ext cx="3455987" cy="399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39446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contenuto 1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Mantenimento dell’infrastruttura esistente senza costi di sostituzione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Possibilità in futuro di cambiare l’infrastruttura esistente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Protezione e miglioramento del proprio investimento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Adattamento e flessibilità ad ogni esigenza grazie alle personalizzazioni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Ottimizzazione dei processi di lavoro con e verso il cliente integrando Gestionali e/o sistemi CRM / ERP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Promuovere l’intercambiabilità dei ruoli per garantire la continuità aziendale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accent2"/>
                </a:solidFill>
              </a:rPr>
              <a:t>Trasformare il proprio canale di comunicazione in una risorsa preziosa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Valore aggiunto – i vantaggi per i clienti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65E7041-DF1C-48EA-AD59-75A3F6DDDD50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776160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1271464" y="-27384"/>
            <a:ext cx="9649072" cy="2304256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it-IT" sz="5400" b="1" dirty="0"/>
              <a:t>SMALL, PMI &amp; LARGE Enterprises</a:t>
            </a:r>
          </a:p>
        </p:txBody>
      </p:sp>
      <p:sp>
        <p:nvSpPr>
          <p:cNvPr id="4" name="Titolo 6"/>
          <p:cNvSpPr txBox="1">
            <a:spLocks/>
          </p:cNvSpPr>
          <p:nvPr/>
        </p:nvSpPr>
        <p:spPr>
          <a:xfrm>
            <a:off x="1271464" y="3573016"/>
            <a:ext cx="9649072" cy="331236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239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7DB928"/>
                </a:solidFill>
                <a:latin typeface="+mj-lt"/>
                <a:ea typeface="+mj-ea"/>
                <a:cs typeface="Source Sans Pro Light" pitchFamily="34" charset="0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it-IT" sz="4400" b="1" dirty="0">
                <a:solidFill>
                  <a:schemeClr val="accent5"/>
                </a:solidFill>
              </a:rPr>
              <a:t>Commercio, industria, distribuzione, turismo, professionisti, sanità, </a:t>
            </a:r>
            <a:r>
              <a:rPr lang="it-IT" sz="4400" b="1" dirty="0" err="1">
                <a:solidFill>
                  <a:schemeClr val="accent5"/>
                </a:solidFill>
              </a:rPr>
              <a:t>etc</a:t>
            </a:r>
            <a:endParaRPr lang="it-IT" sz="4400" b="1" dirty="0">
              <a:solidFill>
                <a:schemeClr val="accent5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271464" y="2348880"/>
            <a:ext cx="9649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0" dirty="0"/>
              <a:t>www.estos.it/referenze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0D4AA5E-D083-4FCE-8AF7-DE0FE43EAF4B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5341072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4760" y="1785149"/>
            <a:ext cx="2937264" cy="1033571"/>
          </a:xfrm>
        </p:spPr>
        <p:txBody>
          <a:bodyPr>
            <a:normAutofit/>
          </a:bodyPr>
          <a:lstStyle/>
          <a:p>
            <a:r>
              <a:rPr lang="de-DE" sz="2400" dirty="0"/>
              <a:t>Matteo Bellotto</a:t>
            </a:r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3368619" y="2974501"/>
            <a:ext cx="2943405" cy="3334819"/>
          </a:xfrm>
        </p:spPr>
        <p:txBody>
          <a:bodyPr>
            <a:noAutofit/>
          </a:bodyPr>
          <a:lstStyle/>
          <a:p>
            <a:r>
              <a:rPr lang="en-US" sz="1200" dirty="0"/>
              <a:t>Account Manager Business Partner ITA</a:t>
            </a:r>
          </a:p>
          <a:p>
            <a:br>
              <a:rPr lang="de-DE" sz="1200" dirty="0"/>
            </a:br>
            <a:r>
              <a:rPr lang="de-DE" sz="1200" b="1" dirty="0"/>
              <a:t>estos - Italy</a:t>
            </a:r>
            <a:br>
              <a:rPr lang="de-DE" sz="1200" b="1" dirty="0"/>
            </a:br>
            <a:r>
              <a:rPr lang="de-DE" sz="1200" dirty="0"/>
              <a:t>Via Del </a:t>
            </a:r>
            <a:r>
              <a:rPr lang="de-DE" sz="1200" dirty="0" err="1"/>
              <a:t>Cotonificio</a:t>
            </a:r>
            <a:r>
              <a:rPr lang="de-DE" sz="1200" dirty="0"/>
              <a:t>, 37/1</a:t>
            </a:r>
            <a:br>
              <a:rPr lang="de-DE" sz="1200" dirty="0"/>
            </a:br>
            <a:r>
              <a:rPr lang="de-DE" sz="1200" dirty="0"/>
              <a:t>33100 Udine - Italy</a:t>
            </a:r>
          </a:p>
          <a:p>
            <a:endParaRPr lang="de-DE" sz="1200" dirty="0"/>
          </a:p>
          <a:p>
            <a:r>
              <a:rPr lang="de-DE" sz="1200" b="1" dirty="0"/>
              <a:t>estos - Germany</a:t>
            </a:r>
            <a:br>
              <a:rPr lang="de-DE" sz="1200" b="1" dirty="0"/>
            </a:br>
            <a:r>
              <a:rPr lang="de-DE" sz="1200" dirty="0"/>
              <a:t>Petersbrunner str. 3a</a:t>
            </a:r>
            <a:br>
              <a:rPr lang="de-DE" sz="1200" dirty="0"/>
            </a:br>
            <a:r>
              <a:rPr lang="de-DE" sz="1200" dirty="0"/>
              <a:t>82319 Starnberg – Germany</a:t>
            </a:r>
          </a:p>
          <a:p>
            <a:br>
              <a:rPr lang="de-DE" sz="1200" dirty="0"/>
            </a:br>
            <a:r>
              <a:rPr lang="de-DE" sz="1200" dirty="0"/>
              <a:t>VideoChat:</a:t>
            </a:r>
            <a:r>
              <a:rPr lang="de-DE" sz="1200" dirty="0">
                <a:hlinkClick r:id="rId2"/>
              </a:rPr>
              <a:t> </a:t>
            </a:r>
            <a:r>
              <a:rPr lang="de-DE" sz="1200" u="sng" dirty="0">
                <a:hlinkClick r:id="rId2"/>
              </a:rPr>
              <a:t>https://call.estos.it/matteo.bellotto</a:t>
            </a:r>
            <a:endParaRPr lang="de-DE" sz="1200" u="sng" dirty="0"/>
          </a:p>
          <a:p>
            <a:r>
              <a:rPr lang="de-DE" sz="1200" dirty="0"/>
              <a:t>email: </a:t>
            </a:r>
            <a:r>
              <a:rPr lang="de-DE" sz="1200" dirty="0">
                <a:hlinkClick r:id="rId3"/>
              </a:rPr>
              <a:t>matteo.bellotto@estos.it</a:t>
            </a:r>
            <a:br>
              <a:rPr lang="de-DE" sz="1200" dirty="0"/>
            </a:br>
            <a:r>
              <a:rPr lang="de-DE" sz="1200" dirty="0"/>
              <a:t>Phone:  +39 (0432) 546462</a:t>
            </a:r>
            <a:br>
              <a:rPr lang="de-DE" sz="1200" dirty="0"/>
            </a:br>
            <a:r>
              <a:rPr lang="de-DE" sz="1200" dirty="0" err="1"/>
              <a:t>Direct</a:t>
            </a:r>
            <a:r>
              <a:rPr lang="de-DE" sz="1200" dirty="0"/>
              <a:t>:   +39 (0432) 425580</a:t>
            </a:r>
            <a:br>
              <a:rPr lang="de-DE" sz="1200" dirty="0"/>
            </a:br>
            <a:endParaRPr lang="de-DE" sz="1400" dirty="0"/>
          </a:p>
          <a:p>
            <a:endParaRPr lang="de-DE" sz="14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4120"/>
            <a:ext cx="12192000" cy="164348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2301934"/>
            <a:ext cx="2420699" cy="363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27994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7998"/>
          </a:xfrm>
        </p:spPr>
      </p:pic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647992" y="1058205"/>
            <a:ext cx="8616360" cy="2298787"/>
          </a:xfrm>
        </p:spPr>
        <p:txBody>
          <a:bodyPr>
            <a:normAutofit fontScale="925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Vendor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internazionale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e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indipendente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dal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1997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Moduli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software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standard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per UC / CTI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altamente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personalizzabili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e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trasversali</a:t>
            </a:r>
            <a:endParaRPr lang="de-DE" sz="2000" dirty="0">
              <a:solidFill>
                <a:srgbClr val="7DB928"/>
              </a:solidFill>
              <a:latin typeface="Source Sans Pro Semibold" panose="020B0603030403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Indipendenti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dai</a:t>
            </a:r>
            <a:r>
              <a:rPr lang="de-DE" sz="2000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produttori</a:t>
            </a:r>
            <a:endParaRPr lang="de-DE" sz="2000" dirty="0">
              <a:solidFill>
                <a:srgbClr val="7DB928"/>
              </a:solidFill>
              <a:latin typeface="Source Sans Pro Semibold" panose="020B0603030403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b="1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Licenze </a:t>
            </a:r>
            <a:r>
              <a:rPr lang="de-DE" sz="2000" b="1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attive</a:t>
            </a:r>
            <a:r>
              <a:rPr lang="de-DE" sz="2000" b="1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b="1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nel</a:t>
            </a:r>
            <a:r>
              <a:rPr lang="de-DE" sz="2000" b="1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b="1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settore</a:t>
            </a:r>
            <a:r>
              <a:rPr lang="de-DE" sz="2000" b="1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</a:t>
            </a:r>
            <a:r>
              <a:rPr lang="de-DE" sz="2000" b="1" dirty="0" err="1">
                <a:solidFill>
                  <a:srgbClr val="7DB928"/>
                </a:solidFill>
                <a:latin typeface="Source Sans Pro Semibold" panose="020B0603030403020204" pitchFamily="34" charset="0"/>
              </a:rPr>
              <a:t>tra</a:t>
            </a:r>
            <a:r>
              <a:rPr lang="de-DE" sz="2000" b="1" dirty="0">
                <a:solidFill>
                  <a:srgbClr val="7DB928"/>
                </a:solidFill>
                <a:latin typeface="Source Sans Pro Semibold" panose="020B0603030403020204" pitchFamily="34" charset="0"/>
              </a:rPr>
              <a:t> 1.5 e 2.5 M</a:t>
            </a:r>
          </a:p>
          <a:p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estos</a:t>
            </a:r>
            <a:r>
              <a:rPr lang="de-DE" dirty="0"/>
              <a:t> - </a:t>
            </a:r>
            <a:r>
              <a:rPr lang="de-DE" dirty="0" err="1"/>
              <a:t>oggi</a:t>
            </a:r>
            <a:endParaRPr lang="de-DE" dirty="0"/>
          </a:p>
        </p:txBody>
      </p:sp>
      <p:sp>
        <p:nvSpPr>
          <p:cNvPr id="15" name="Textfeld 24"/>
          <p:cNvSpPr txBox="1"/>
          <p:nvPr/>
        </p:nvSpPr>
        <p:spPr>
          <a:xfrm>
            <a:off x="1070669" y="5448126"/>
            <a:ext cx="20730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600" b="1" dirty="0"/>
              <a:t>Technical </a:t>
            </a:r>
            <a:r>
              <a:rPr lang="de-DE" sz="1600" b="1" dirty="0" err="1"/>
              <a:t>department</a:t>
            </a:r>
            <a:endParaRPr lang="de-DE" sz="1600" b="1" dirty="0"/>
          </a:p>
          <a:p>
            <a:pPr algn="r"/>
            <a:r>
              <a:rPr lang="de-DE" sz="1600" dirty="0"/>
              <a:t>SW Developers, </a:t>
            </a:r>
          </a:p>
          <a:p>
            <a:pPr algn="r"/>
            <a:r>
              <a:rPr lang="de-DE" sz="1600" dirty="0" err="1"/>
              <a:t>Product</a:t>
            </a:r>
            <a:r>
              <a:rPr lang="de-DE" sz="1600" dirty="0"/>
              <a:t> Management, </a:t>
            </a:r>
          </a:p>
          <a:p>
            <a:pPr algn="r"/>
            <a:r>
              <a:rPr lang="de-DE" sz="1600" dirty="0"/>
              <a:t>Technical Consulting</a:t>
            </a:r>
          </a:p>
        </p:txBody>
      </p:sp>
      <p:sp>
        <p:nvSpPr>
          <p:cNvPr id="16" name="Textfeld 25"/>
          <p:cNvSpPr txBox="1"/>
          <p:nvPr/>
        </p:nvSpPr>
        <p:spPr>
          <a:xfrm>
            <a:off x="4007768" y="5476926"/>
            <a:ext cx="16530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Other</a:t>
            </a:r>
          </a:p>
          <a:p>
            <a:r>
              <a:rPr lang="de-DE" sz="1600" dirty="0" err="1"/>
              <a:t>Sales</a:t>
            </a:r>
            <a:r>
              <a:rPr lang="de-DE" sz="1600" dirty="0"/>
              <a:t>, Marketing, </a:t>
            </a:r>
          </a:p>
          <a:p>
            <a:r>
              <a:rPr lang="de-DE" sz="1600" dirty="0" err="1"/>
              <a:t>Operations</a:t>
            </a:r>
            <a:r>
              <a:rPr lang="de-DE" sz="1600" dirty="0"/>
              <a:t>,</a:t>
            </a:r>
          </a:p>
          <a:p>
            <a:r>
              <a:rPr lang="de-DE" sz="1600" dirty="0"/>
              <a:t>and Services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3629000"/>
            <a:ext cx="3133725" cy="16002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051241" y="3968897"/>
            <a:ext cx="999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rgbClr val="7EB928"/>
                </a:solidFill>
                <a:latin typeface="Source Sans Pro Semibold" panose="020B0603030403020204" pitchFamily="34" charset="0"/>
              </a:rPr>
              <a:t>85</a:t>
            </a:r>
            <a:r>
              <a:rPr lang="it-IT" dirty="0"/>
              <a:t> </a:t>
            </a: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5507" y="0"/>
            <a:ext cx="3488173" cy="1368152"/>
          </a:xfrm>
          <a:prstGeom prst="rect">
            <a:avLst/>
          </a:prstGeom>
        </p:spPr>
      </p:pic>
      <p:sp>
        <p:nvSpPr>
          <p:cNvPr id="4" name="Segnaposto data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A7FB0B8-60BE-4C48-932C-4CA710687174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6665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15" grpId="0"/>
      <p:bldP spid="1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arrotondato 22"/>
          <p:cNvSpPr/>
          <p:nvPr/>
        </p:nvSpPr>
        <p:spPr>
          <a:xfrm>
            <a:off x="4926011" y="3033191"/>
            <a:ext cx="2448272" cy="980861"/>
          </a:xfrm>
          <a:prstGeom prst="roundRect">
            <a:avLst>
              <a:gd name="adj" fmla="val 10263"/>
            </a:avLst>
          </a:prstGeom>
          <a:solidFill>
            <a:srgbClr val="4DBBB5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 err="1">
                <a:latin typeface="Source Sans Pro" panose="020B0503030403020204" pitchFamily="34" charset="0"/>
              </a:rPr>
              <a:t>crm</a:t>
            </a:r>
            <a:r>
              <a:rPr lang="it-IT" sz="3200" dirty="0">
                <a:latin typeface="Source Sans Pro" panose="020B0503030403020204" pitchFamily="34" charset="0"/>
              </a:rPr>
              <a:t> / </a:t>
            </a:r>
            <a:r>
              <a:rPr lang="it-IT" sz="3200" dirty="0" err="1">
                <a:latin typeface="Source Sans Pro" panose="020B0503030403020204" pitchFamily="34" charset="0"/>
              </a:rPr>
              <a:t>erp</a:t>
            </a:r>
            <a:endParaRPr lang="it-IT" sz="3200" dirty="0">
              <a:latin typeface="Source Sans Pro" panose="020B0503030403020204" pitchFamily="34" charset="0"/>
            </a:endParaRPr>
          </a:p>
        </p:txBody>
      </p:sp>
      <p:sp>
        <p:nvSpPr>
          <p:cNvPr id="24" name="Rettangolo arrotondato 23"/>
          <p:cNvSpPr/>
          <p:nvPr/>
        </p:nvSpPr>
        <p:spPr>
          <a:xfrm>
            <a:off x="7702993" y="3033191"/>
            <a:ext cx="2448272" cy="980861"/>
          </a:xfrm>
          <a:prstGeom prst="roundRect">
            <a:avLst>
              <a:gd name="adj" fmla="val 10263"/>
            </a:avLst>
          </a:prstGeom>
          <a:solidFill>
            <a:srgbClr val="4DBBB5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>
                <a:latin typeface="Source Sans Pro" panose="020B0503030403020204" pitchFamily="34" charset="0"/>
              </a:rPr>
              <a:t>database</a:t>
            </a:r>
          </a:p>
        </p:txBody>
      </p:sp>
      <p:sp>
        <p:nvSpPr>
          <p:cNvPr id="77" name="Rechteck 21"/>
          <p:cNvSpPr/>
          <p:nvPr/>
        </p:nvSpPr>
        <p:spPr>
          <a:xfrm>
            <a:off x="2149031" y="4107322"/>
            <a:ext cx="8002234" cy="864096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Titolo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produciamo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EE9617-D264-4AA6-94E7-07B99202ECC7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3</a:t>
            </a:fld>
            <a:endParaRPr lang="de-DE" dirty="0"/>
          </a:p>
        </p:txBody>
      </p:sp>
      <p:grpSp>
        <p:nvGrpSpPr>
          <p:cNvPr id="49" name="Gruppo 48"/>
          <p:cNvGrpSpPr/>
          <p:nvPr/>
        </p:nvGrpSpPr>
        <p:grpSpPr>
          <a:xfrm>
            <a:off x="2149031" y="2666129"/>
            <a:ext cx="2448272" cy="1347923"/>
            <a:chOff x="2149031" y="2666129"/>
            <a:chExt cx="2448272" cy="1347923"/>
          </a:xfrm>
        </p:grpSpPr>
        <p:sp>
          <p:nvSpPr>
            <p:cNvPr id="50" name="Rettangolo arrotondato 49"/>
            <p:cNvSpPr/>
            <p:nvPr/>
          </p:nvSpPr>
          <p:spPr>
            <a:xfrm>
              <a:off x="2149031" y="3033191"/>
              <a:ext cx="2448272" cy="980861"/>
            </a:xfrm>
            <a:prstGeom prst="roundRect">
              <a:avLst>
                <a:gd name="adj" fmla="val 10263"/>
              </a:avLst>
            </a:prstGeom>
            <a:solidFill>
              <a:srgbClr val="4DBBB5">
                <a:alpha val="5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3200" dirty="0" err="1">
                  <a:latin typeface="Source Sans Pro" panose="020B0503030403020204" pitchFamily="34" charset="0"/>
                </a:rPr>
                <a:t>groupware</a:t>
              </a:r>
              <a:endParaRPr lang="it-IT" sz="3200" dirty="0">
                <a:latin typeface="Source Sans Pro" panose="020B0503030403020204" pitchFamily="34" charset="0"/>
              </a:endParaRPr>
            </a:p>
          </p:txBody>
        </p:sp>
        <p:pic>
          <p:nvPicPr>
            <p:cNvPr id="51" name="Immagine 5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2633" y="2768555"/>
              <a:ext cx="496468" cy="487424"/>
            </a:xfrm>
            <a:prstGeom prst="rect">
              <a:avLst/>
            </a:prstGeom>
          </p:spPr>
        </p:pic>
        <p:pic>
          <p:nvPicPr>
            <p:cNvPr id="52" name="Immagine 5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1661" y="2666129"/>
              <a:ext cx="632002" cy="632002"/>
            </a:xfrm>
            <a:prstGeom prst="rect">
              <a:avLst/>
            </a:prstGeom>
          </p:spPr>
        </p:pic>
      </p:grpSp>
      <p:pic>
        <p:nvPicPr>
          <p:cNvPr id="56" name="Immagine 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05" y="2605866"/>
            <a:ext cx="576064" cy="710635"/>
          </a:xfrm>
          <a:prstGeom prst="rect">
            <a:avLst/>
          </a:prstGeom>
        </p:spPr>
      </p:pic>
      <p:pic>
        <p:nvPicPr>
          <p:cNvPr id="59" name="Immagine 5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97" y="2504855"/>
            <a:ext cx="814848" cy="796116"/>
          </a:xfrm>
          <a:prstGeom prst="rect">
            <a:avLst/>
          </a:prstGeom>
        </p:spPr>
      </p:pic>
      <p:pic>
        <p:nvPicPr>
          <p:cNvPr id="60" name="Immagine 5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635" y="4288061"/>
            <a:ext cx="2105025" cy="485775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223" y="2768555"/>
            <a:ext cx="479584" cy="490349"/>
          </a:xfrm>
          <a:prstGeom prst="rect">
            <a:avLst/>
          </a:prstGeom>
        </p:spPr>
      </p:pic>
      <p:sp>
        <p:nvSpPr>
          <p:cNvPr id="29" name="Rettangolo arrotondato 28"/>
          <p:cNvSpPr/>
          <p:nvPr/>
        </p:nvSpPr>
        <p:spPr>
          <a:xfrm>
            <a:off x="2132418" y="5073652"/>
            <a:ext cx="2448272" cy="980861"/>
          </a:xfrm>
          <a:prstGeom prst="roundRect">
            <a:avLst>
              <a:gd name="adj" fmla="val 10263"/>
            </a:avLst>
          </a:prstGeom>
          <a:solidFill>
            <a:srgbClr val="7EB928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>
                <a:latin typeface="Source Sans Pro" panose="020B0503030403020204" pitchFamily="34" charset="0"/>
              </a:rPr>
              <a:t>voice</a:t>
            </a:r>
          </a:p>
        </p:txBody>
      </p:sp>
      <p:sp>
        <p:nvSpPr>
          <p:cNvPr id="30" name="Rettangolo arrotondato 29"/>
          <p:cNvSpPr/>
          <p:nvPr/>
        </p:nvSpPr>
        <p:spPr>
          <a:xfrm>
            <a:off x="4926011" y="5084290"/>
            <a:ext cx="2448272" cy="980861"/>
          </a:xfrm>
          <a:prstGeom prst="roundRect">
            <a:avLst>
              <a:gd name="adj" fmla="val 10263"/>
            </a:avLst>
          </a:prstGeom>
          <a:solidFill>
            <a:srgbClr val="7DB928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>
                <a:latin typeface="Source Sans Pro" panose="020B0503030403020204" pitchFamily="34" charset="0"/>
              </a:rPr>
              <a:t>chat</a:t>
            </a:r>
          </a:p>
        </p:txBody>
      </p:sp>
      <p:sp>
        <p:nvSpPr>
          <p:cNvPr id="31" name="Rettangolo arrotondato 30"/>
          <p:cNvSpPr/>
          <p:nvPr/>
        </p:nvSpPr>
        <p:spPr>
          <a:xfrm>
            <a:off x="7702993" y="5084290"/>
            <a:ext cx="2448272" cy="980861"/>
          </a:xfrm>
          <a:prstGeom prst="roundRect">
            <a:avLst>
              <a:gd name="adj" fmla="val 10263"/>
            </a:avLst>
          </a:prstGeom>
          <a:solidFill>
            <a:srgbClr val="7DB928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>
                <a:latin typeface="Source Sans Pro" panose="020B0503030403020204" pitchFamily="34" charset="0"/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230246281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Quali comunicazioni copriamo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53628584"/>
              </p:ext>
            </p:extLst>
          </p:nvPr>
        </p:nvGraphicFramePr>
        <p:xfrm>
          <a:off x="1919536" y="970525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egnaposto data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D487FF6-59BE-4D32-AA72-F94E06C6D9A9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062008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Perchè non possiamo fare a meno delle UC?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495600" y="1988840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/>
          <p:cNvSpPr/>
          <p:nvPr/>
        </p:nvSpPr>
        <p:spPr>
          <a:xfrm>
            <a:off x="3690839" y="1628800"/>
            <a:ext cx="1487568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Chiedo chi è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466439" y="1988840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6661678" y="1628800"/>
            <a:ext cx="1487568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Scopro chi è</a:t>
            </a:r>
          </a:p>
        </p:txBody>
      </p:sp>
      <p:sp>
        <p:nvSpPr>
          <p:cNvPr id="9" name="Right Arrow 8"/>
          <p:cNvSpPr/>
          <p:nvPr/>
        </p:nvSpPr>
        <p:spPr>
          <a:xfrm>
            <a:off x="8437278" y="2006005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9632517" y="1645965"/>
            <a:ext cx="1487568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Apro il CRM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9908249" y="3306431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9632517" y="4149080"/>
            <a:ext cx="1487568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Trovo il contatto</a:t>
            </a:r>
          </a:p>
        </p:txBody>
      </p:sp>
      <p:sp>
        <p:nvSpPr>
          <p:cNvPr id="13" name="Right Arrow 12"/>
          <p:cNvSpPr/>
          <p:nvPr/>
        </p:nvSpPr>
        <p:spPr>
          <a:xfrm rot="10800000">
            <a:off x="8436733" y="4509120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6689485" y="4149080"/>
            <a:ext cx="1487568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Verifico lo status del contatto</a:t>
            </a:r>
          </a:p>
        </p:txBody>
      </p:sp>
      <p:sp>
        <p:nvSpPr>
          <p:cNvPr id="15" name="Right Arrow 14"/>
          <p:cNvSpPr/>
          <p:nvPr/>
        </p:nvSpPr>
        <p:spPr>
          <a:xfrm rot="10800000">
            <a:off x="5459356" y="4509120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3575720" y="4149080"/>
            <a:ext cx="1623956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Eseguo azione (ordine, ticket)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206"/>
            <a:ext cx="1461020" cy="1457307"/>
          </a:xfrm>
          <a:prstGeom prst="rect">
            <a:avLst/>
          </a:prstGeom>
        </p:spPr>
      </p:pic>
      <p:sp>
        <p:nvSpPr>
          <p:cNvPr id="2" name="Segnaposto data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C9A2B7-4AF1-424C-85EC-252F441C02D0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631378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Perchè non possiamo fare a meno delle UC?</a:t>
            </a:r>
          </a:p>
        </p:txBody>
      </p:sp>
      <p:sp>
        <p:nvSpPr>
          <p:cNvPr id="5" name="Right Arrow 4"/>
          <p:cNvSpPr/>
          <p:nvPr/>
        </p:nvSpPr>
        <p:spPr>
          <a:xfrm>
            <a:off x="3892649" y="3284984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/>
          <p:cNvSpPr/>
          <p:nvPr/>
        </p:nvSpPr>
        <p:spPr>
          <a:xfrm>
            <a:off x="5087888" y="2924944"/>
            <a:ext cx="1487568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Vedo chi è e verifico status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6863488" y="3284984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8058727" y="2924944"/>
            <a:ext cx="1666570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Eseguo azione o automazione (ordine, ticket)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081" y="2736350"/>
            <a:ext cx="1461020" cy="1457307"/>
          </a:xfrm>
          <a:prstGeom prst="rect">
            <a:avLst/>
          </a:prstGeom>
        </p:spPr>
      </p:pic>
      <p:sp>
        <p:nvSpPr>
          <p:cNvPr id="2" name="Segnaposto data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7C54EE-AD38-49BB-833F-B7C302956A97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327437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9840527" y="6576803"/>
            <a:ext cx="416348" cy="216000"/>
          </a:xfrm>
        </p:spPr>
        <p:txBody>
          <a:bodyPr/>
          <a:lstStyle/>
          <a:p>
            <a:fld id="{C7C905D0-24F0-4A5D-A8FD-F45F8E9F1544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1487488" y="476672"/>
            <a:ext cx="8146800" cy="612000"/>
          </a:xfrm>
        </p:spPr>
        <p:txBody>
          <a:bodyPr>
            <a:normAutofit/>
          </a:bodyPr>
          <a:lstStyle/>
          <a:p>
            <a:r>
              <a:rPr lang="it-IT" sz="3200" dirty="0"/>
              <a:t>Perché non possiamo più fare a meno delle UC?</a:t>
            </a:r>
            <a:endParaRPr lang="it-IT" sz="3200" b="1" dirty="0">
              <a:solidFill>
                <a:srgbClr val="4AB9A9"/>
              </a:solidFill>
              <a:ea typeface="+mn-ea"/>
              <a:cs typeface="+mn-cs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562631" y="3084784"/>
            <a:ext cx="2016224" cy="720080"/>
          </a:xfrm>
          <a:prstGeom prst="rightArrow">
            <a:avLst/>
          </a:prstGeom>
          <a:solidFill>
            <a:srgbClr val="4AB9A9"/>
          </a:solidFill>
          <a:ln>
            <a:solidFill>
              <a:srgbClr val="4DBB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2CF8-04B9-4747-9AA2-2D61AEE06FCB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5" y="2420888"/>
            <a:ext cx="3333750" cy="204787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1706512"/>
            <a:ext cx="333375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32047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magine 77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91" y="2170364"/>
            <a:ext cx="463507" cy="1255332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Il processo di lavoro e il flusso delle informazioni </a:t>
            </a:r>
            <a:r>
              <a:rPr lang="it-IT" sz="1200" dirty="0"/>
              <a:t>(general </a:t>
            </a:r>
            <a:r>
              <a:rPr lang="it-IT" sz="1200" dirty="0" err="1"/>
              <a:t>overview</a:t>
            </a:r>
            <a:r>
              <a:rPr lang="it-IT" sz="1200" dirty="0"/>
              <a:t>)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8</a:t>
            </a:fld>
            <a:endParaRPr lang="de-DE" dirty="0"/>
          </a:p>
        </p:txBody>
      </p:sp>
      <p:cxnSp>
        <p:nvCxnSpPr>
          <p:cNvPr id="7" name="Connettore diritto 6"/>
          <p:cNvCxnSpPr/>
          <p:nvPr/>
        </p:nvCxnSpPr>
        <p:spPr>
          <a:xfrm>
            <a:off x="2639616" y="1124744"/>
            <a:ext cx="0" cy="5112568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/>
          <p:cNvCxnSpPr/>
          <p:nvPr/>
        </p:nvCxnSpPr>
        <p:spPr>
          <a:xfrm>
            <a:off x="5735960" y="1124744"/>
            <a:ext cx="0" cy="5112568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magin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48" y="3225700"/>
            <a:ext cx="859298" cy="567138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48" y="1683499"/>
            <a:ext cx="859298" cy="567138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996" y="3884541"/>
            <a:ext cx="859298" cy="567138"/>
          </a:xfrm>
          <a:prstGeom prst="rect">
            <a:avLst/>
          </a:prstGeom>
        </p:spPr>
      </p:pic>
      <p:grpSp>
        <p:nvGrpSpPr>
          <p:cNvPr id="8" name="Gruppo 7"/>
          <p:cNvGrpSpPr/>
          <p:nvPr/>
        </p:nvGrpSpPr>
        <p:grpSpPr>
          <a:xfrm>
            <a:off x="2952248" y="3434914"/>
            <a:ext cx="1199536" cy="1101099"/>
            <a:chOff x="2976848" y="4322267"/>
            <a:chExt cx="1199536" cy="1101099"/>
          </a:xfrm>
        </p:grpSpPr>
        <p:sp>
          <p:nvSpPr>
            <p:cNvPr id="12" name="CasellaDiTesto 11"/>
            <p:cNvSpPr txBox="1"/>
            <p:nvPr/>
          </p:nvSpPr>
          <p:spPr>
            <a:xfrm>
              <a:off x="2976848" y="4961701"/>
              <a:ext cx="11995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PBX (centrale telefonica)</a:t>
              </a:r>
            </a:p>
          </p:txBody>
        </p:sp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8666" y="4322267"/>
              <a:ext cx="906095" cy="638523"/>
            </a:xfrm>
            <a:prstGeom prst="rect">
              <a:avLst/>
            </a:prstGeom>
          </p:spPr>
        </p:pic>
      </p:grpSp>
      <p:pic>
        <p:nvPicPr>
          <p:cNvPr id="36" name="Immagin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863" y="3194175"/>
            <a:ext cx="1018672" cy="1018672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28" y="5316793"/>
            <a:ext cx="636200" cy="636200"/>
          </a:xfrm>
          <a:prstGeom prst="rect">
            <a:avLst/>
          </a:prstGeom>
        </p:spPr>
      </p:pic>
      <p:grpSp>
        <p:nvGrpSpPr>
          <p:cNvPr id="41" name="Gruppo 40"/>
          <p:cNvGrpSpPr/>
          <p:nvPr/>
        </p:nvGrpSpPr>
        <p:grpSpPr>
          <a:xfrm>
            <a:off x="3505559" y="1518731"/>
            <a:ext cx="1199536" cy="956607"/>
            <a:chOff x="603811" y="1340768"/>
            <a:chExt cx="1199536" cy="956607"/>
          </a:xfrm>
        </p:grpSpPr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424" y="1340768"/>
              <a:ext cx="643136" cy="643136"/>
            </a:xfrm>
            <a:prstGeom prst="rect">
              <a:avLst/>
            </a:prstGeom>
          </p:spPr>
        </p:pic>
        <p:sp>
          <p:nvSpPr>
            <p:cNvPr id="43" name="CasellaDiTesto 42"/>
            <p:cNvSpPr txBox="1"/>
            <p:nvPr/>
          </p:nvSpPr>
          <p:spPr>
            <a:xfrm>
              <a:off x="603811" y="2020376"/>
              <a:ext cx="11995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DB Clienti</a:t>
              </a:r>
            </a:p>
          </p:txBody>
        </p:sp>
      </p:grpSp>
      <p:sp>
        <p:nvSpPr>
          <p:cNvPr id="51" name="CasellaDiTesto 50"/>
          <p:cNvSpPr txBox="1"/>
          <p:nvPr/>
        </p:nvSpPr>
        <p:spPr>
          <a:xfrm>
            <a:off x="678419" y="3615675"/>
            <a:ext cx="119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Cliente</a:t>
            </a:r>
          </a:p>
        </p:txBody>
      </p:sp>
      <p:sp>
        <p:nvSpPr>
          <p:cNvPr id="52" name="CasellaDiTesto 51"/>
          <p:cNvSpPr txBox="1"/>
          <p:nvPr/>
        </p:nvSpPr>
        <p:spPr>
          <a:xfrm>
            <a:off x="6351312" y="4303617"/>
            <a:ext cx="1199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Operatore responsabile dell’accoglienza</a:t>
            </a:r>
          </a:p>
        </p:txBody>
      </p:sp>
      <p:sp>
        <p:nvSpPr>
          <p:cNvPr id="53" name="Freccia a destra 52"/>
          <p:cNvSpPr/>
          <p:nvPr/>
        </p:nvSpPr>
        <p:spPr>
          <a:xfrm>
            <a:off x="466649" y="3889682"/>
            <a:ext cx="2517417" cy="32316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4" name="Connettore diritto 53"/>
          <p:cNvCxnSpPr/>
          <p:nvPr/>
        </p:nvCxnSpPr>
        <p:spPr>
          <a:xfrm>
            <a:off x="8688288" y="1089125"/>
            <a:ext cx="0" cy="5112568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/>
          <p:cNvSpPr txBox="1"/>
          <p:nvPr/>
        </p:nvSpPr>
        <p:spPr>
          <a:xfrm>
            <a:off x="6447931" y="1050166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1° livello accoglienza</a:t>
            </a:r>
          </a:p>
        </p:txBody>
      </p:sp>
      <p:sp>
        <p:nvSpPr>
          <p:cNvPr id="57" name="CasellaDiTesto 56"/>
          <p:cNvSpPr txBox="1"/>
          <p:nvPr/>
        </p:nvSpPr>
        <p:spPr>
          <a:xfrm>
            <a:off x="9395884" y="1050166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2° livello accoglienza</a:t>
            </a:r>
          </a:p>
        </p:txBody>
      </p:sp>
      <p:sp>
        <p:nvSpPr>
          <p:cNvPr id="58" name="CasellaDiTesto 57"/>
          <p:cNvSpPr txBox="1"/>
          <p:nvPr/>
        </p:nvSpPr>
        <p:spPr>
          <a:xfrm>
            <a:off x="3437113" y="1050039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infrastruttura</a:t>
            </a:r>
          </a:p>
        </p:txBody>
      </p:sp>
      <p:sp>
        <p:nvSpPr>
          <p:cNvPr id="59" name="CasellaDiTesto 58"/>
          <p:cNvSpPr txBox="1"/>
          <p:nvPr/>
        </p:nvSpPr>
        <p:spPr>
          <a:xfrm>
            <a:off x="742170" y="1050720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Utenza esterna</a:t>
            </a:r>
          </a:p>
        </p:txBody>
      </p:sp>
      <p:sp>
        <p:nvSpPr>
          <p:cNvPr id="60" name="CasellaDiTesto 59"/>
          <p:cNvSpPr txBox="1"/>
          <p:nvPr/>
        </p:nvSpPr>
        <p:spPr>
          <a:xfrm>
            <a:off x="10027864" y="1828568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Commerciale</a:t>
            </a:r>
          </a:p>
        </p:txBody>
      </p:sp>
      <p:sp>
        <p:nvSpPr>
          <p:cNvPr id="61" name="CasellaDiTesto 60"/>
          <p:cNvSpPr txBox="1"/>
          <p:nvPr/>
        </p:nvSpPr>
        <p:spPr>
          <a:xfrm>
            <a:off x="10086080" y="3338676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Supporto</a:t>
            </a:r>
          </a:p>
        </p:txBody>
      </p:sp>
      <p:pic>
        <p:nvPicPr>
          <p:cNvPr id="62" name="Immagin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48" y="4703714"/>
            <a:ext cx="859298" cy="567138"/>
          </a:xfrm>
          <a:prstGeom prst="rect">
            <a:avLst/>
          </a:prstGeom>
        </p:spPr>
      </p:pic>
      <p:sp>
        <p:nvSpPr>
          <p:cNvPr id="63" name="CasellaDiTesto 62"/>
          <p:cNvSpPr txBox="1"/>
          <p:nvPr/>
        </p:nvSpPr>
        <p:spPr>
          <a:xfrm>
            <a:off x="10086080" y="4816690"/>
            <a:ext cx="155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Amministrazione</a:t>
            </a:r>
          </a:p>
        </p:txBody>
      </p:sp>
      <p:pic>
        <p:nvPicPr>
          <p:cNvPr id="68" name="Immagine 6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633" y="3132578"/>
            <a:ext cx="873212" cy="873212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4050922" y="3882655"/>
            <a:ext cx="2517417" cy="323165"/>
            <a:chOff x="4050922" y="3882655"/>
            <a:chExt cx="2517417" cy="323165"/>
          </a:xfrm>
        </p:grpSpPr>
        <p:sp>
          <p:nvSpPr>
            <p:cNvPr id="64" name="Freccia a destra 63"/>
            <p:cNvSpPr/>
            <p:nvPr/>
          </p:nvSpPr>
          <p:spPr>
            <a:xfrm>
              <a:off x="4050922" y="3882655"/>
              <a:ext cx="2517417" cy="323165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4621763" y="3901199"/>
              <a:ext cx="13926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Chiamate in coda</a:t>
              </a:r>
            </a:p>
          </p:txBody>
        </p:sp>
      </p:grpSp>
      <p:pic>
        <p:nvPicPr>
          <p:cNvPr id="70" name="Immagine 6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923" y="2499889"/>
            <a:ext cx="510607" cy="510607"/>
          </a:xfrm>
          <a:prstGeom prst="rect">
            <a:avLst/>
          </a:prstGeom>
        </p:spPr>
      </p:pic>
      <p:sp>
        <p:nvSpPr>
          <p:cNvPr id="71" name="Freccia circolare 70"/>
          <p:cNvSpPr/>
          <p:nvPr/>
        </p:nvSpPr>
        <p:spPr>
          <a:xfrm rot="16200000">
            <a:off x="8242799" y="2794371"/>
            <a:ext cx="847659" cy="1088608"/>
          </a:xfrm>
          <a:prstGeom prst="circular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75" name="Immagine 74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65" y="2232725"/>
            <a:ext cx="463507" cy="1255332"/>
          </a:xfrm>
          <a:prstGeom prst="rect">
            <a:avLst/>
          </a:prstGeom>
        </p:spPr>
      </p:pic>
      <p:sp>
        <p:nvSpPr>
          <p:cNvPr id="72" name="Freccia circolare 71"/>
          <p:cNvSpPr/>
          <p:nvPr/>
        </p:nvSpPr>
        <p:spPr>
          <a:xfrm rot="5400000">
            <a:off x="8321667" y="2788653"/>
            <a:ext cx="847659" cy="1088608"/>
          </a:xfrm>
          <a:prstGeom prst="circular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pSp>
        <p:nvGrpSpPr>
          <p:cNvPr id="77" name="Gruppo 76"/>
          <p:cNvGrpSpPr/>
          <p:nvPr/>
        </p:nvGrpSpPr>
        <p:grpSpPr>
          <a:xfrm>
            <a:off x="1038175" y="2274115"/>
            <a:ext cx="924516" cy="1255332"/>
            <a:chOff x="1046434" y="2319029"/>
            <a:chExt cx="924516" cy="1255332"/>
          </a:xfrm>
        </p:grpSpPr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3382" y="2795083"/>
              <a:ext cx="577568" cy="303223"/>
            </a:xfrm>
            <a:prstGeom prst="rect">
              <a:avLst/>
            </a:prstGeom>
          </p:spPr>
        </p:pic>
        <p:pic>
          <p:nvPicPr>
            <p:cNvPr id="50" name="Immagine 4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434" y="2319029"/>
              <a:ext cx="463507" cy="1255332"/>
            </a:xfrm>
            <a:prstGeom prst="rect">
              <a:avLst/>
            </a:prstGeom>
          </p:spPr>
        </p:pic>
      </p:grpSp>
      <p:sp>
        <p:nvSpPr>
          <p:cNvPr id="79" name="CasellaDiTesto 78"/>
          <p:cNvSpPr txBox="1"/>
          <p:nvPr/>
        </p:nvSpPr>
        <p:spPr>
          <a:xfrm>
            <a:off x="8088520" y="1876295"/>
            <a:ext cx="1199536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Processi per il reperimento di informazioni e colleghi poco efficienti</a:t>
            </a:r>
          </a:p>
        </p:txBody>
      </p:sp>
      <p:sp>
        <p:nvSpPr>
          <p:cNvPr id="80" name="CasellaDiTesto 79"/>
          <p:cNvSpPr txBox="1"/>
          <p:nvPr/>
        </p:nvSpPr>
        <p:spPr>
          <a:xfrm>
            <a:off x="753719" y="3911101"/>
            <a:ext cx="1740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Canale di comunicazione</a:t>
            </a:r>
          </a:p>
        </p:txBody>
      </p:sp>
      <p:sp>
        <p:nvSpPr>
          <p:cNvPr id="82" name="Rettangolo 81"/>
          <p:cNvSpPr/>
          <p:nvPr/>
        </p:nvSpPr>
        <p:spPr>
          <a:xfrm>
            <a:off x="11784632" y="6021288"/>
            <a:ext cx="407368" cy="43204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86854CB-C359-4E2A-B426-F5D932FD4681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24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 animBg="1"/>
      <p:bldP spid="55" grpId="0"/>
      <p:bldP spid="57" grpId="0"/>
      <p:bldP spid="58" grpId="0"/>
      <p:bldP spid="59" grpId="0"/>
      <p:bldP spid="60" grpId="0"/>
      <p:bldP spid="61" grpId="0"/>
      <p:bldP spid="63" grpId="0"/>
      <p:bldP spid="71" grpId="0" animBg="1"/>
      <p:bldP spid="72" grpId="0" animBg="1"/>
      <p:bldP spid="79" grpId="0" animBg="1"/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UCC sono un progetto, non un prodotto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1703512" y="1268760"/>
            <a:ext cx="8688368" cy="4261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it-IT" sz="3200" dirty="0"/>
              <a:t>Cosa fai quando suona il telefono?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it-IT" sz="3200" dirty="0"/>
              <a:t>Cosa vorresti </a:t>
            </a:r>
            <a:r>
              <a:rPr lang="it-IT" sz="3200" u="sng" dirty="0"/>
              <a:t>sapere</a:t>
            </a:r>
            <a:r>
              <a:rPr lang="it-IT" sz="3200" dirty="0"/>
              <a:t> quando suona il telefono?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it-IT" sz="3200" dirty="0"/>
              <a:t>Cosa vorresti </a:t>
            </a:r>
            <a:r>
              <a:rPr lang="it-IT" sz="3200" u="sng" dirty="0"/>
              <a:t>fare</a:t>
            </a:r>
            <a:r>
              <a:rPr lang="it-IT" sz="3200" dirty="0"/>
              <a:t> dopo aver risposto al telefono?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3E7A3B0-04C0-4454-8DD9-16AEA7ED48B9}" type="datetime1">
              <a:rPr lang="it-IT" smtClean="0"/>
              <a:t>22/05/2017</a:t>
            </a:fld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Matteo Bellotto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920451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estos 2015.11 Vorlage">
  <a:themeElements>
    <a:clrScheme name="estos 2015">
      <a:dk1>
        <a:srgbClr val="000000"/>
      </a:dk1>
      <a:lt1>
        <a:srgbClr val="FFFFFF"/>
      </a:lt1>
      <a:dk2>
        <a:srgbClr val="4DBBB5"/>
      </a:dk2>
      <a:lt2>
        <a:srgbClr val="EAEAEA"/>
      </a:lt2>
      <a:accent1>
        <a:srgbClr val="C5D431"/>
      </a:accent1>
      <a:accent2>
        <a:srgbClr val="7DB928"/>
      </a:accent2>
      <a:accent3>
        <a:srgbClr val="4DBBB5"/>
      </a:accent3>
      <a:accent4>
        <a:srgbClr val="FCEA10"/>
      </a:accent4>
      <a:accent5>
        <a:srgbClr val="4BACC6"/>
      </a:accent5>
      <a:accent6>
        <a:srgbClr val="F79646"/>
      </a:accent6>
      <a:hlink>
        <a:srgbClr val="7DB928"/>
      </a:hlink>
      <a:folHlink>
        <a:srgbClr val="7DB928"/>
      </a:folHlink>
    </a:clrScheme>
    <a:fontScheme name="estos 2015.8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tos_Master_2015_v15 [Sola lettura]" id="{5351FC77-A1DD-43CE-BC4B-365F1B8705DB}" vid="{0DF49542-37FC-4287-9933-5C18CFD6EF6D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tos 2015.8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estos 2015">
      <a:dk1>
        <a:srgbClr val="000000"/>
      </a:dk1>
      <a:lt1>
        <a:srgbClr val="FFFFFF"/>
      </a:lt1>
      <a:dk2>
        <a:srgbClr val="4DBBB5"/>
      </a:dk2>
      <a:lt2>
        <a:srgbClr val="EAEAEA"/>
      </a:lt2>
      <a:accent1>
        <a:srgbClr val="C5D431"/>
      </a:accent1>
      <a:accent2>
        <a:srgbClr val="7DB928"/>
      </a:accent2>
      <a:accent3>
        <a:srgbClr val="4DBBB5"/>
      </a:accent3>
      <a:accent4>
        <a:srgbClr val="FCEA10"/>
      </a:accent4>
      <a:accent5>
        <a:srgbClr val="4BACC6"/>
      </a:accent5>
      <a:accent6>
        <a:srgbClr val="F79646"/>
      </a:accent6>
      <a:hlink>
        <a:srgbClr val="7DB928"/>
      </a:hlink>
      <a:folHlink>
        <a:srgbClr val="7DB928"/>
      </a:folHlink>
    </a:clrScheme>
    <a:fontScheme name="estos 2015.8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Master_ PPT</Template>
  <TotalTime>0</TotalTime>
  <Words>623</Words>
  <Application>Microsoft Office PowerPoint</Application>
  <PresentationFormat>Widescreen</PresentationFormat>
  <Paragraphs>174</Paragraphs>
  <Slides>18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4" baseType="lpstr">
      <vt:lpstr>Source Sans Pro</vt:lpstr>
      <vt:lpstr>Source Sans Pro Light</vt:lpstr>
      <vt:lpstr>Source Sans Pro Semibold</vt:lpstr>
      <vt:lpstr>Source Sans Pro ExtraLight</vt:lpstr>
      <vt:lpstr>Arial</vt:lpstr>
      <vt:lpstr>estos 2015.11 Vorlage</vt:lpstr>
      <vt:lpstr>estos</vt:lpstr>
      <vt:lpstr>estos - oggi</vt:lpstr>
      <vt:lpstr>Cosa produciamo</vt:lpstr>
      <vt:lpstr>Quali comunicazioni copriamo</vt:lpstr>
      <vt:lpstr>Perchè non possiamo fare a meno delle UC?</vt:lpstr>
      <vt:lpstr>Perchè non possiamo fare a meno delle UC?</vt:lpstr>
      <vt:lpstr>Perché non possiamo più fare a meno delle UC?</vt:lpstr>
      <vt:lpstr>Il processo di lavoro e il flusso delle informazioni (general overview)</vt:lpstr>
      <vt:lpstr>UCC sono un progetto, non un prodotto</vt:lpstr>
      <vt:lpstr>Il processo di lavoro e il flusso delle informazioni (ottimizzato)</vt:lpstr>
      <vt:lpstr>Analizzare la qualità del servizio erogato tramite indicatori</vt:lpstr>
      <vt:lpstr>L’applicazione.</vt:lpstr>
      <vt:lpstr>La topologia: client - server</vt:lpstr>
      <vt:lpstr>Portfolio prodotti</vt:lpstr>
      <vt:lpstr>Valore aggiunto – i vantaggi per i rivenditori</vt:lpstr>
      <vt:lpstr>Valore aggiunto – i vantaggi per i clienti</vt:lpstr>
      <vt:lpstr>SMALL, PMI &amp; LARGE Enterprises</vt:lpstr>
      <vt:lpstr>Matteo Bellotto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2016-06-10T10:09:24Z</dcterms:created>
  <dcterms:modified xsi:type="dcterms:W3CDTF">2017-05-22T13:11:22Z</dcterms:modified>
</cp:coreProperties>
</file>