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07" r:id="rId1"/>
    <p:sldMasterId id="2147483648" r:id="rId2"/>
    <p:sldMasterId id="2147483768" r:id="rId3"/>
  </p:sldMasterIdLst>
  <p:notesMasterIdLst>
    <p:notesMasterId r:id="rId57"/>
  </p:notesMasterIdLst>
  <p:handoutMasterIdLst>
    <p:handoutMasterId r:id="rId58"/>
  </p:handoutMasterIdLst>
  <p:sldIdLst>
    <p:sldId id="361" r:id="rId4"/>
    <p:sldId id="360" r:id="rId5"/>
    <p:sldId id="351" r:id="rId6"/>
    <p:sldId id="352" r:id="rId7"/>
    <p:sldId id="396" r:id="rId8"/>
    <p:sldId id="354" r:id="rId9"/>
    <p:sldId id="358" r:id="rId10"/>
    <p:sldId id="359" r:id="rId11"/>
    <p:sldId id="357" r:id="rId12"/>
    <p:sldId id="287" r:id="rId13"/>
    <p:sldId id="288" r:id="rId14"/>
    <p:sldId id="289" r:id="rId15"/>
    <p:sldId id="290" r:id="rId16"/>
    <p:sldId id="291" r:id="rId17"/>
    <p:sldId id="292" r:id="rId18"/>
    <p:sldId id="296" r:id="rId19"/>
    <p:sldId id="297" r:id="rId20"/>
    <p:sldId id="298" r:id="rId21"/>
    <p:sldId id="299" r:id="rId22"/>
    <p:sldId id="300" r:id="rId23"/>
    <p:sldId id="301" r:id="rId24"/>
    <p:sldId id="362" r:id="rId25"/>
    <p:sldId id="302" r:id="rId26"/>
    <p:sldId id="303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81" r:id="rId43"/>
    <p:sldId id="378" r:id="rId44"/>
    <p:sldId id="379" r:id="rId45"/>
    <p:sldId id="380" r:id="rId46"/>
    <p:sldId id="382" r:id="rId47"/>
    <p:sldId id="383" r:id="rId48"/>
    <p:sldId id="384" r:id="rId49"/>
    <p:sldId id="385" r:id="rId50"/>
    <p:sldId id="386" r:id="rId51"/>
    <p:sldId id="387" r:id="rId52"/>
    <p:sldId id="388" r:id="rId53"/>
    <p:sldId id="393" r:id="rId54"/>
    <p:sldId id="394" r:id="rId55"/>
    <p:sldId id="395" r:id="rId56"/>
  </p:sldIdLst>
  <p:sldSz cx="9144000" cy="6858000" type="screen4x3"/>
  <p:notesSz cx="6735763" cy="9869488"/>
  <p:defaultTextStyle>
    <a:defPPr>
      <a:defRPr lang="de-DE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E725"/>
    <a:srgbClr val="821413"/>
    <a:srgbClr val="032C6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128" d="100"/>
          <a:sy n="128" d="100"/>
        </p:scale>
        <p:origin x="1170" y="12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3078" y="102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61" Type="http://schemas.openxmlformats.org/officeDocument/2006/relationships/theme" Target="theme/theme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opfzeilenplatzhalter 9"/>
          <p:cNvSpPr>
            <a:spLocks noGrp="1"/>
          </p:cNvSpPr>
          <p:nvPr>
            <p:ph type="hdr" sz="quarter"/>
          </p:nvPr>
        </p:nvSpPr>
        <p:spPr>
          <a:xfrm>
            <a:off x="538901" y="293858"/>
            <a:ext cx="5657962" cy="49575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19" name="Datumsplatzhalter 18"/>
          <p:cNvSpPr>
            <a:spLocks noGrp="1"/>
          </p:cNvSpPr>
          <p:nvPr>
            <p:ph type="dt" sz="quarter" idx="1"/>
          </p:nvPr>
        </p:nvSpPr>
        <p:spPr>
          <a:xfrm>
            <a:off x="4075127" y="9258281"/>
            <a:ext cx="1100660" cy="31085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3"/>
          </p:nvPr>
        </p:nvSpPr>
        <p:spPr>
          <a:xfrm>
            <a:off x="609625" y="9287132"/>
            <a:ext cx="371304" cy="28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pPr algn="l"/>
            <a:fld id="{696429D2-D6DE-4168-B118-B6DE597E9EEE}" type="slidenum">
              <a:rPr lang="de-DE" sz="1000" smtClean="0">
                <a:solidFill>
                  <a:srgbClr val="4D4D4D"/>
                </a:solidFill>
                <a:latin typeface="Source Sans Pro" panose="020B0503030403020204" pitchFamily="34" charset="0"/>
              </a:rPr>
              <a:pPr algn="l"/>
              <a:t>‹N›</a:t>
            </a:fld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  <p:sp>
        <p:nvSpPr>
          <p:cNvPr id="21" name="Fußzeilenplatzhalter 20"/>
          <p:cNvSpPr>
            <a:spLocks noGrp="1"/>
          </p:cNvSpPr>
          <p:nvPr>
            <p:ph type="ftr" sz="quarter" idx="2"/>
          </p:nvPr>
        </p:nvSpPr>
        <p:spPr>
          <a:xfrm>
            <a:off x="5175787" y="9258278"/>
            <a:ext cx="1559976" cy="310850"/>
          </a:xfrm>
          <a:prstGeom prst="rect">
            <a:avLst/>
          </a:prstGeom>
        </p:spPr>
        <p:txBody>
          <a:bodyPr vert="horz" lIns="36000" tIns="0" rIns="0" bIns="0" rtlCol="0" anchor="ctr"/>
          <a:lstStyle>
            <a:lvl1pPr algn="l">
              <a:defRPr sz="1200"/>
            </a:lvl1pPr>
          </a:lstStyle>
          <a:p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71575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63513" y="166688"/>
            <a:ext cx="6421437" cy="4818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32235" y="5245630"/>
            <a:ext cx="6471294" cy="4456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29605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801472" rtl="0" eaLnBrk="1" latinLnBrk="0" hangingPunct="1">
      <a:defRPr sz="1100" kern="1200">
        <a:solidFill>
          <a:schemeClr val="tx1"/>
        </a:solidFill>
        <a:latin typeface="Source Sans Pro" panose="020B0503030403020204" pitchFamily="34" charset="0"/>
        <a:ea typeface="+mn-ea"/>
        <a:cs typeface="+mn-cs"/>
      </a:defRPr>
    </a:lvl1pPr>
    <a:lvl2pPr marL="400736" algn="l" defTabSz="801472" rtl="0" eaLnBrk="1" latinLnBrk="0" hangingPunct="1">
      <a:defRPr sz="1100" kern="1200">
        <a:solidFill>
          <a:schemeClr val="tx1"/>
        </a:solidFill>
        <a:latin typeface="Frutiger 55 Roman"/>
        <a:ea typeface="+mn-ea"/>
        <a:cs typeface="+mn-cs"/>
      </a:defRPr>
    </a:lvl2pPr>
    <a:lvl3pPr marL="801472" algn="l" defTabSz="801472" rtl="0" eaLnBrk="1" latinLnBrk="0" hangingPunct="1">
      <a:defRPr sz="1100" kern="1200">
        <a:solidFill>
          <a:schemeClr val="tx1"/>
        </a:solidFill>
        <a:latin typeface="Frutiger 55 Roman"/>
        <a:ea typeface="+mn-ea"/>
        <a:cs typeface="+mn-cs"/>
      </a:defRPr>
    </a:lvl3pPr>
    <a:lvl4pPr marL="1202207" algn="l" defTabSz="801472" rtl="0" eaLnBrk="1" latinLnBrk="0" hangingPunct="1">
      <a:defRPr sz="1100" kern="1200">
        <a:solidFill>
          <a:schemeClr val="tx1"/>
        </a:solidFill>
        <a:latin typeface="Frutiger 55 Roman"/>
        <a:ea typeface="+mn-ea"/>
        <a:cs typeface="+mn-cs"/>
      </a:defRPr>
    </a:lvl4pPr>
    <a:lvl5pPr marL="1602943" algn="l" defTabSz="801472" rtl="0" eaLnBrk="1" latinLnBrk="0" hangingPunct="1">
      <a:defRPr sz="1100" kern="1200">
        <a:solidFill>
          <a:schemeClr val="tx1"/>
        </a:solidFill>
        <a:latin typeface="Frutiger 55 Roman"/>
        <a:ea typeface="+mn-ea"/>
        <a:cs typeface="+mn-cs"/>
      </a:defRPr>
    </a:lvl5pPr>
    <a:lvl6pPr marL="2003679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04415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05151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05886" algn="l" defTabSz="80147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9009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7327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774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7139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7468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511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5755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1334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123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3175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627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31648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2835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75007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6218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43161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594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7618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63656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83722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39674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653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72617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60993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57149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36261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34211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3910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64044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89830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68696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339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7734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72204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3277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80166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59524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11378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87772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78359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02774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4639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57413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3792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07326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340534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543423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6725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6285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8577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6447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140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2620800"/>
            <a:ext cx="7992439" cy="3638095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39553" y="1484784"/>
            <a:ext cx="7992887" cy="65252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lang="de-DE" dirty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7992888" cy="377571"/>
          </a:xfrm>
          <a:prstGeom prst="rect">
            <a:avLst/>
          </a:prstGeom>
        </p:spPr>
        <p:txBody>
          <a:bodyPr lIns="0" tIns="40074" rIns="0" bIns="40074" anchor="ctr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0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sp>
        <p:nvSpPr>
          <p:cNvPr id="7" name="Inhaltsplatzhalter 3"/>
          <p:cNvSpPr>
            <a:spLocks noGrp="1"/>
          </p:cNvSpPr>
          <p:nvPr>
            <p:ph sz="quarter" idx="10"/>
          </p:nvPr>
        </p:nvSpPr>
        <p:spPr>
          <a:xfrm>
            <a:off x="539750" y="2606675"/>
            <a:ext cx="7992690" cy="3652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ource Sans Pro" panose="020B0503030403020204" pitchFamily="34" charset="0"/>
              </a:defRPr>
            </a:lvl1pPr>
            <a:lvl2pPr marL="457119" indent="0">
              <a:buNone/>
              <a:defRPr>
                <a:latin typeface="Source Sans Pro" panose="020B0503030403020204" pitchFamily="34" charset="0"/>
              </a:defRPr>
            </a:lvl2pPr>
            <a:lvl3pPr marL="914238" indent="0">
              <a:buNone/>
              <a:defRPr>
                <a:latin typeface="Source Sans Pro" panose="020B0503030403020204" pitchFamily="34" charset="0"/>
              </a:defRPr>
            </a:lvl3pPr>
            <a:lvl4pPr marL="1371358" indent="0">
              <a:buNone/>
              <a:defRPr>
                <a:latin typeface="Source Sans Pro" panose="020B0503030403020204" pitchFamily="34" charset="0"/>
              </a:defRPr>
            </a:lvl4pPr>
            <a:lvl5pPr marL="1828477" indent="0">
              <a:buNone/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Textplatzhalter 5"/>
          <p:cNvSpPr>
            <a:spLocks noGrp="1"/>
          </p:cNvSpPr>
          <p:nvPr>
            <p:ph type="body" sz="quarter" idx="11"/>
          </p:nvPr>
        </p:nvSpPr>
        <p:spPr>
          <a:xfrm>
            <a:off x="539750" y="5876925"/>
            <a:ext cx="7992690" cy="3683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1pPr>
            <a:lvl2pPr marL="457119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2pPr>
            <a:lvl3pPr marL="914238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3pPr>
            <a:lvl4pPr marL="1371358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4pPr>
            <a:lvl5pPr marL="1828477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12" name="Picture 2" descr="estos GmbH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2177802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892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73050"/>
            <a:ext cx="2925961" cy="1162050"/>
          </a:xfrm>
          <a:prstGeom prst="rect">
            <a:avLst/>
          </a:prstGeom>
        </p:spPr>
        <p:txBody>
          <a:bodyPr lIns="0" anchor="b"/>
          <a:lstStyle>
            <a:lvl1pPr algn="l">
              <a:defRPr sz="1900" b="1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2925961" cy="46910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3563938" y="273050"/>
            <a:ext cx="5040510" cy="585311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860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lIns="0" anchor="b"/>
          <a:lstStyle>
            <a:lvl1pPr algn="l">
              <a:defRPr sz="1900" b="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80147" tIns="40074" rIns="80147" bIns="40074"/>
          <a:lstStyle>
            <a:lvl1pPr marL="0" indent="0">
              <a:buNone/>
              <a:defRPr sz="3100">
                <a:latin typeface="Source Sans Pro" panose="020B0503030403020204" pitchFamily="34" charset="0"/>
              </a:defRPr>
            </a:lvl1pPr>
            <a:lvl2pPr marL="436361" indent="0">
              <a:buNone/>
              <a:defRPr sz="2600"/>
            </a:lvl2pPr>
            <a:lvl3pPr marL="872722" indent="0">
              <a:buNone/>
              <a:defRPr sz="2300"/>
            </a:lvl3pPr>
            <a:lvl4pPr marL="1309083" indent="0">
              <a:buNone/>
              <a:defRPr sz="1900"/>
            </a:lvl4pPr>
            <a:lvl5pPr marL="1745445" indent="0">
              <a:buNone/>
              <a:defRPr sz="1900"/>
            </a:lvl5pPr>
            <a:lvl6pPr marL="2181806" indent="0">
              <a:buNone/>
              <a:defRPr sz="1900"/>
            </a:lvl6pPr>
            <a:lvl7pPr marL="2618167" indent="0">
              <a:buNone/>
              <a:defRPr sz="1900"/>
            </a:lvl7pPr>
            <a:lvl8pPr marL="3054529" indent="0">
              <a:buNone/>
              <a:defRPr sz="1900"/>
            </a:lvl8pPr>
            <a:lvl9pPr marL="3490890" indent="0">
              <a:buNone/>
              <a:defRPr sz="1900"/>
            </a:lvl9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39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8147050" cy="5112000"/>
          </a:xfrm>
          <a:prstGeom prst="rect">
            <a:avLst/>
          </a:prstGeom>
        </p:spPr>
        <p:txBody>
          <a:bodyPr vert="vert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199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62508" y="274640"/>
            <a:ext cx="924292" cy="5962672"/>
          </a:xfrm>
          <a:prstGeom prst="rect">
            <a:avLst/>
          </a:prstGeom>
        </p:spPr>
        <p:txBody>
          <a:bodyPr vert="eaVert" lIns="0" t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>
          <a:xfrm>
            <a:off x="539551" y="274638"/>
            <a:ext cx="7128073" cy="5962674"/>
          </a:xfrm>
          <a:prstGeom prst="rect">
            <a:avLst/>
          </a:prstGeom>
        </p:spPr>
        <p:txBody>
          <a:bodyPr vert="vert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33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2_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1" y="152401"/>
            <a:ext cx="6935788" cy="82867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28600" y="1524001"/>
            <a:ext cx="4267200" cy="4641850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1" y="1524001"/>
            <a:ext cx="4267200" cy="4641850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>
                <a:latin typeface="Source Sans Pro" panose="020B0503030403020204" pitchFamily="34" charset="0"/>
              </a:defRPr>
            </a:lvl1pPr>
            <a:lvl2pPr>
              <a:defRPr>
                <a:latin typeface="Source Sans Pro" panose="020B0503030403020204" pitchFamily="34" charset="0"/>
              </a:defRPr>
            </a:lvl2pPr>
            <a:lvl3pPr>
              <a:defRPr>
                <a:latin typeface="Source Sans Pro" panose="020B0503030403020204" pitchFamily="34" charset="0"/>
              </a:defRPr>
            </a:lvl3pPr>
            <a:lvl4pPr>
              <a:defRPr>
                <a:latin typeface="Source Sans Pro" panose="020B0503030403020204" pitchFamily="34" charset="0"/>
              </a:defRPr>
            </a:lvl4pPr>
            <a:lvl5pPr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 bIns="40074"/>
          <a:lstStyle>
            <a:lvl1pPr>
              <a:defRPr/>
            </a:lvl1pPr>
          </a:lstStyle>
          <a:p>
            <a:pPr>
              <a:defRPr/>
            </a:pPr>
            <a:fld id="{5818A980-092C-4F20-87C8-6D904B1ED661}" type="slidenum">
              <a:rPr lang="en-US"/>
              <a:pPr>
                <a:defRPr/>
              </a:pPr>
              <a:t>‹N›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348038" y="6477000"/>
            <a:ext cx="5033962" cy="1920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PM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7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7949229" cy="65252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lang="de-DE" dirty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7949229" cy="377571"/>
          </a:xfrm>
          <a:prstGeom prst="rect">
            <a:avLst/>
          </a:prstGeom>
        </p:spPr>
        <p:txBody>
          <a:bodyPr lIns="0" tIns="40074" rIns="0" bIns="40074" anchor="ctr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0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0648"/>
            <a:ext cx="1591568" cy="832395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2620800"/>
            <a:ext cx="7948696" cy="3638095"/>
          </a:xfrm>
          <a:prstGeom prst="rect">
            <a:avLst/>
          </a:prstGeom>
        </p:spPr>
      </p:pic>
      <p:sp>
        <p:nvSpPr>
          <p:cNvPr id="20" name="Inhaltsplatzhalter 3"/>
          <p:cNvSpPr>
            <a:spLocks noGrp="1"/>
          </p:cNvSpPr>
          <p:nvPr>
            <p:ph sz="quarter" idx="10"/>
          </p:nvPr>
        </p:nvSpPr>
        <p:spPr>
          <a:xfrm>
            <a:off x="539750" y="2606675"/>
            <a:ext cx="7949031" cy="3652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Source Sans Pro" panose="020B0503030403020204" pitchFamily="34" charset="0"/>
              </a:defRPr>
            </a:lvl1pPr>
            <a:lvl2pPr marL="457119" indent="0">
              <a:buNone/>
              <a:defRPr>
                <a:latin typeface="Source Sans Pro" panose="020B0503030403020204" pitchFamily="34" charset="0"/>
              </a:defRPr>
            </a:lvl2pPr>
            <a:lvl3pPr marL="914238" indent="0">
              <a:buNone/>
              <a:defRPr>
                <a:latin typeface="Source Sans Pro" panose="020B0503030403020204" pitchFamily="34" charset="0"/>
              </a:defRPr>
            </a:lvl3pPr>
            <a:lvl4pPr marL="1371358" indent="0">
              <a:buNone/>
              <a:defRPr>
                <a:latin typeface="Source Sans Pro" panose="020B0503030403020204" pitchFamily="34" charset="0"/>
              </a:defRPr>
            </a:lvl4pPr>
            <a:lvl5pPr marL="1828477" indent="0">
              <a:buNone/>
              <a:defRPr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1" name="Textplatzhalter 5"/>
          <p:cNvSpPr>
            <a:spLocks noGrp="1"/>
          </p:cNvSpPr>
          <p:nvPr>
            <p:ph type="body" sz="quarter" idx="11"/>
          </p:nvPr>
        </p:nvSpPr>
        <p:spPr>
          <a:xfrm>
            <a:off x="539750" y="5876925"/>
            <a:ext cx="7948947" cy="3683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1pPr>
            <a:lvl2pPr marL="457119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2pPr>
            <a:lvl3pPr marL="914238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3pPr>
            <a:lvl4pPr marL="1371358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4pPr>
            <a:lvl5pPr marL="1828477" indent="0" algn="r">
              <a:buNone/>
              <a:defRPr>
                <a:solidFill>
                  <a:srgbClr val="821413"/>
                </a:solidFill>
                <a:latin typeface="Source Sans Pro" panose="020B0503030403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1687"/>
            <a:ext cx="8229600" cy="637033"/>
          </a:xfrm>
          <a:prstGeom prst="rect">
            <a:avLst/>
          </a:prstGeom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3"/>
          </p:nvPr>
        </p:nvSpPr>
        <p:spPr>
          <a:xfrm>
            <a:off x="539750" y="1124744"/>
            <a:ext cx="8147050" cy="5112000"/>
          </a:xfrm>
          <a:prstGeom prst="rect">
            <a:avLst/>
          </a:prstGeom>
        </p:spPr>
        <p:txBody>
          <a:bodyPr/>
          <a:lstStyle>
            <a:lvl1pPr>
              <a:defRPr lang="de-DE" smtClean="0">
                <a:latin typeface="Source Sans Pro" panose="020B0503030403020204" pitchFamily="34" charset="0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0896317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9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406902"/>
            <a:ext cx="8136904" cy="136207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900" b="0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2906713"/>
            <a:ext cx="8136904" cy="150018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36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2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090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454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818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18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545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90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6948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28514" cy="647619"/>
          </a:xfrm>
          <a:prstGeom prst="rect">
            <a:avLst/>
          </a:prstGeom>
        </p:spPr>
      </p:pic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3960813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4"/>
          </p:nvPr>
        </p:nvSpPr>
        <p:spPr>
          <a:xfrm>
            <a:off x="4726800" y="1123200"/>
            <a:ext cx="3960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8379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33 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18602" cy="647619"/>
          </a:xfrm>
          <a:prstGeom prst="rect">
            <a:avLst/>
          </a:prstGeom>
        </p:spPr>
      </p:pic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53694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3"/>
          </p:nvPr>
        </p:nvSpPr>
        <p:spPr>
          <a:xfrm>
            <a:off x="539750" y="1124744"/>
            <a:ext cx="8147050" cy="5112000"/>
          </a:xfrm>
          <a:prstGeom prst="rect">
            <a:avLst/>
          </a:prstGeom>
        </p:spPr>
        <p:txBody>
          <a:bodyPr/>
          <a:lstStyle>
            <a:lvl1pPr>
              <a:defRPr lang="de-DE" smtClean="0">
                <a:latin typeface="Source Sans Pro" panose="020B0503030403020204" pitchFamily="34" charset="0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0" name="Textfeld 1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7233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298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18602" cy="647619"/>
          </a:xfrm>
          <a:prstGeom prst="rect">
            <a:avLst/>
          </a:prstGeom>
        </p:spPr>
      </p:pic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5"/>
          </p:nvPr>
        </p:nvSpPr>
        <p:spPr>
          <a:xfrm>
            <a:off x="6084888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5pPr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1110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28514" cy="647619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1124745"/>
            <a:ext cx="3960000" cy="639883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>
                <a:latin typeface="Source Sans Pro" panose="020B0503030403020204" pitchFamily="34" charset="0"/>
              </a:defRPr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717033" y="1124744"/>
            <a:ext cx="3959423" cy="6397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>
                <a:latin typeface="Source Sans Pro" panose="020B0503030403020204" pitchFamily="34" charset="0"/>
              </a:defRPr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39750" y="1989139"/>
            <a:ext cx="3959225" cy="4248174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4716463" y="1989138"/>
            <a:ext cx="3959225" cy="424817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8507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28514" cy="647619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de-DE" sz="2400" dirty="0"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9589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469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73050"/>
            <a:ext cx="2925961" cy="1162050"/>
          </a:xfrm>
          <a:prstGeom prst="rect">
            <a:avLst/>
          </a:prstGeom>
        </p:spPr>
        <p:txBody>
          <a:bodyPr lIns="0" anchor="b"/>
          <a:lstStyle>
            <a:lvl1pPr algn="l">
              <a:defRPr sz="1900" b="1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2925961" cy="46910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3563938" y="273050"/>
            <a:ext cx="5040510" cy="5853113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7466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lIns="0" anchor="b"/>
          <a:lstStyle>
            <a:lvl1pPr algn="l">
              <a:defRPr sz="1900" b="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80147" tIns="40074" rIns="80147" bIns="40074"/>
          <a:lstStyle>
            <a:lvl1pPr marL="0" indent="0">
              <a:buNone/>
              <a:defRPr sz="3100">
                <a:latin typeface="Source Sans Pro" panose="020B0503030403020204" pitchFamily="34" charset="0"/>
              </a:defRPr>
            </a:lvl1pPr>
            <a:lvl2pPr marL="436361" indent="0">
              <a:buNone/>
              <a:defRPr sz="2600"/>
            </a:lvl2pPr>
            <a:lvl3pPr marL="872722" indent="0">
              <a:buNone/>
              <a:defRPr sz="2300"/>
            </a:lvl3pPr>
            <a:lvl4pPr marL="1309083" indent="0">
              <a:buNone/>
              <a:defRPr sz="1900"/>
            </a:lvl4pPr>
            <a:lvl5pPr marL="1745445" indent="0">
              <a:buNone/>
              <a:defRPr sz="1900"/>
            </a:lvl5pPr>
            <a:lvl6pPr marL="2181806" indent="0">
              <a:buNone/>
              <a:defRPr sz="1900"/>
            </a:lvl6pPr>
            <a:lvl7pPr marL="2618167" indent="0">
              <a:buNone/>
              <a:defRPr sz="1900"/>
            </a:lvl7pPr>
            <a:lvl8pPr marL="3054529" indent="0">
              <a:buNone/>
              <a:defRPr sz="1900"/>
            </a:lvl8pPr>
            <a:lvl9pPr marL="3490890" indent="0">
              <a:buNone/>
              <a:defRPr sz="1900"/>
            </a:lvl9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4780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286" y="260648"/>
            <a:ext cx="8228514" cy="647619"/>
          </a:xfrm>
          <a:prstGeom prst="rect">
            <a:avLst/>
          </a:prstGeom>
        </p:spPr>
      </p:pic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8147050" cy="5112000"/>
          </a:xfrm>
          <a:prstGeom prst="rect">
            <a:avLst/>
          </a:prstGeom>
        </p:spPr>
        <p:txBody>
          <a:bodyPr vert="vert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5036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62508" y="274640"/>
            <a:ext cx="924292" cy="5962672"/>
          </a:xfrm>
          <a:prstGeom prst="rect">
            <a:avLst/>
          </a:prstGeom>
        </p:spPr>
        <p:txBody>
          <a:bodyPr vert="eaVert" lIns="0" t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>
          <a:xfrm>
            <a:off x="539551" y="274638"/>
            <a:ext cx="7128073" cy="5962674"/>
          </a:xfrm>
          <a:prstGeom prst="rect">
            <a:avLst/>
          </a:prstGeom>
        </p:spPr>
        <p:txBody>
          <a:bodyPr vert="vert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5" name="Textfeld 14"/>
          <p:cNvSpPr txBox="1"/>
          <p:nvPr userDrawn="1"/>
        </p:nvSpPr>
        <p:spPr>
          <a:xfrm>
            <a:off x="1162505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812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Ce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49994"/>
            <a:ext cx="7952248" cy="3639319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39553" y="1484784"/>
            <a:ext cx="7992887" cy="652521"/>
          </a:xfrm>
          <a:prstGeom prst="rect">
            <a:avLst/>
          </a:prstGeom>
        </p:spPr>
        <p:txBody>
          <a:bodyPr lIns="0" rIns="0" anchor="t">
            <a:normAutofit/>
          </a:bodyPr>
          <a:lstStyle>
            <a:lvl1pPr algn="l">
              <a:defRPr lang="de-DE" dirty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Untertitel 2"/>
          <p:cNvSpPr>
            <a:spLocks noGrp="1"/>
          </p:cNvSpPr>
          <p:nvPr>
            <p:ph type="subTitle" idx="1"/>
          </p:nvPr>
        </p:nvSpPr>
        <p:spPr>
          <a:xfrm>
            <a:off x="539552" y="2204864"/>
            <a:ext cx="7992888" cy="377571"/>
          </a:xfrm>
          <a:prstGeom prst="rect">
            <a:avLst/>
          </a:prstGeom>
        </p:spPr>
        <p:txBody>
          <a:bodyPr lIns="0" tIns="40074" rIns="0" bIns="40074" anchor="ctr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00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1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2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2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3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en-US" dirty="0"/>
          </a:p>
        </p:txBody>
      </p:sp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0648"/>
            <a:ext cx="1591568" cy="832395"/>
          </a:xfrm>
          <a:prstGeom prst="rect">
            <a:avLst/>
          </a:prstGeom>
        </p:spPr>
      </p:pic>
      <p:sp>
        <p:nvSpPr>
          <p:cNvPr id="4" name="Textfeld 3"/>
          <p:cNvSpPr txBox="1"/>
          <p:nvPr userDrawn="1"/>
        </p:nvSpPr>
        <p:spPr>
          <a:xfrm>
            <a:off x="4932040" y="5901773"/>
            <a:ext cx="232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2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>
                <a:solidFill>
                  <a:srgbClr val="032C6C"/>
                </a:solidFill>
                <a:latin typeface="Source Sans Pro" panose="020B0503030403020204" pitchFamily="34" charset="0"/>
              </a:rPr>
              <a:t>We</a:t>
            </a:r>
            <a:r>
              <a:rPr lang="de-DE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 </a:t>
            </a:r>
            <a:r>
              <a:rPr lang="de-DE" dirty="0" err="1" smtClean="0">
                <a:solidFill>
                  <a:srgbClr val="032C6C"/>
                </a:solidFill>
                <a:latin typeface="Source Sans Pro" panose="020B0503030403020204" pitchFamily="34" charset="0"/>
              </a:rPr>
              <a:t>don‘t</a:t>
            </a:r>
            <a:r>
              <a:rPr lang="de-DE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 </a:t>
            </a:r>
            <a:r>
              <a:rPr lang="de-DE" dirty="0" err="1" smtClean="0">
                <a:solidFill>
                  <a:srgbClr val="032C6C"/>
                </a:solidFill>
                <a:latin typeface="Source Sans Pro" panose="020B0503030403020204" pitchFamily="34" charset="0"/>
              </a:rPr>
              <a:t>stop</a:t>
            </a:r>
            <a:r>
              <a:rPr lang="de-DE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.</a:t>
            </a:r>
            <a:r>
              <a:rPr lang="de-DE" baseline="0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 </a:t>
            </a:r>
            <a:r>
              <a:rPr lang="de-DE" baseline="0" dirty="0" err="1" smtClean="0">
                <a:solidFill>
                  <a:srgbClr val="032C6C"/>
                </a:solidFill>
                <a:latin typeface="Source Sans Pro" panose="020B0503030403020204" pitchFamily="34" charset="0"/>
              </a:rPr>
              <a:t>We</a:t>
            </a:r>
            <a:r>
              <a:rPr lang="de-DE" baseline="0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 </a:t>
            </a:r>
            <a:r>
              <a:rPr lang="de-DE" baseline="0" dirty="0" err="1" smtClean="0">
                <a:solidFill>
                  <a:srgbClr val="032C6C"/>
                </a:solidFill>
                <a:latin typeface="Source Sans Pro" panose="020B0503030403020204" pitchFamily="34" charset="0"/>
              </a:rPr>
              <a:t>go</a:t>
            </a:r>
            <a:r>
              <a:rPr lang="de-DE" baseline="0" dirty="0" smtClean="0">
                <a:solidFill>
                  <a:srgbClr val="032C6C"/>
                </a:solidFill>
                <a:latin typeface="Source Sans Pro" panose="020B0503030403020204" pitchFamily="34" charset="0"/>
              </a:rPr>
              <a:t>.</a:t>
            </a:r>
            <a:endParaRPr lang="de-DE" dirty="0" smtClean="0">
              <a:solidFill>
                <a:srgbClr val="032C6C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3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3"/>
          </p:nvPr>
        </p:nvSpPr>
        <p:spPr>
          <a:xfrm>
            <a:off x="539750" y="1124744"/>
            <a:ext cx="8147050" cy="5112000"/>
          </a:xfrm>
          <a:prstGeom prst="rect">
            <a:avLst/>
          </a:prstGeom>
        </p:spPr>
        <p:txBody>
          <a:bodyPr/>
          <a:lstStyle>
            <a:lvl1pPr>
              <a:defRPr lang="de-DE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0" name="Textfeld 1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0807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pos="29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406902"/>
            <a:ext cx="8136904" cy="136207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900" b="0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2906713"/>
            <a:ext cx="8136904" cy="150018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36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2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090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454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818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18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545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90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26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406902"/>
            <a:ext cx="8136904" cy="136207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900" b="0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2906713"/>
            <a:ext cx="8136904" cy="150018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</a:defRPr>
            </a:lvl1pPr>
            <a:lvl2pPr marL="43636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72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090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4544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818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6181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545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908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144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3960813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4"/>
          </p:nvPr>
        </p:nvSpPr>
        <p:spPr>
          <a:xfrm>
            <a:off x="4726800" y="1123200"/>
            <a:ext cx="39600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63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5"/>
          </p:nvPr>
        </p:nvSpPr>
        <p:spPr>
          <a:xfrm>
            <a:off x="6084888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5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33 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5369400" cy="5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351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1124745"/>
            <a:ext cx="3960000" cy="639883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/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717033" y="1124744"/>
            <a:ext cx="3959423" cy="6397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/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39750" y="1989139"/>
            <a:ext cx="3959225" cy="424817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4716463" y="1989138"/>
            <a:ext cx="3959225" cy="4248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4" name="Textfeld 13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01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de-DE" sz="2400" dirty="0"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786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7" name="Textfeld 6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01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273050"/>
            <a:ext cx="2925961" cy="1162050"/>
          </a:xfrm>
          <a:prstGeom prst="rect">
            <a:avLst/>
          </a:prstGeom>
        </p:spPr>
        <p:txBody>
          <a:bodyPr lIns="0" anchor="b"/>
          <a:lstStyle>
            <a:lvl1pPr algn="l">
              <a:defRPr sz="1900" b="1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2925961" cy="46910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3563938" y="273050"/>
            <a:ext cx="5040510" cy="58531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826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lIns="0" anchor="b"/>
          <a:lstStyle>
            <a:lvl1pPr algn="l">
              <a:defRPr sz="1900" b="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80147" tIns="40074" rIns="80147" bIns="40074"/>
          <a:lstStyle>
            <a:lvl1pPr marL="0" indent="0">
              <a:buNone/>
              <a:defRPr sz="3100"/>
            </a:lvl1pPr>
            <a:lvl2pPr marL="436361" indent="0">
              <a:buNone/>
              <a:defRPr sz="2600"/>
            </a:lvl2pPr>
            <a:lvl3pPr marL="872722" indent="0">
              <a:buNone/>
              <a:defRPr sz="2300"/>
            </a:lvl3pPr>
            <a:lvl4pPr marL="1309083" indent="0">
              <a:buNone/>
              <a:defRPr sz="1900"/>
            </a:lvl4pPr>
            <a:lvl5pPr marL="1745445" indent="0">
              <a:buNone/>
              <a:defRPr sz="1900"/>
            </a:lvl5pPr>
            <a:lvl6pPr marL="2181806" indent="0">
              <a:buNone/>
              <a:defRPr sz="1900"/>
            </a:lvl6pPr>
            <a:lvl7pPr marL="2618167" indent="0">
              <a:buNone/>
              <a:defRPr sz="1900"/>
            </a:lvl7pPr>
            <a:lvl8pPr marL="3054529" indent="0">
              <a:buNone/>
              <a:defRPr sz="1900"/>
            </a:lvl8pPr>
            <a:lvl9pPr marL="3490890" indent="0">
              <a:buNone/>
              <a:defRPr sz="1900"/>
            </a:lvl9pPr>
          </a:lstStyle>
          <a:p>
            <a:r>
              <a:rPr lang="de-DE" dirty="0" smtClean="0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1300">
                <a:latin typeface="Source Sans Pro" panose="020B0503030403020204" pitchFamily="34" charset="0"/>
              </a:defRPr>
            </a:lvl1pPr>
            <a:lvl2pPr marL="436361" indent="0">
              <a:buNone/>
              <a:defRPr sz="1100"/>
            </a:lvl2pPr>
            <a:lvl3pPr marL="872722" indent="0">
              <a:buNone/>
              <a:defRPr sz="1000"/>
            </a:lvl3pPr>
            <a:lvl4pPr marL="1309083" indent="0">
              <a:buNone/>
              <a:defRPr sz="900"/>
            </a:lvl4pPr>
            <a:lvl5pPr marL="1745445" indent="0">
              <a:buNone/>
              <a:defRPr sz="900"/>
            </a:lvl5pPr>
            <a:lvl6pPr marL="2181806" indent="0">
              <a:buNone/>
              <a:defRPr sz="900"/>
            </a:lvl6pPr>
            <a:lvl7pPr marL="2618167" indent="0">
              <a:buNone/>
              <a:defRPr sz="900"/>
            </a:lvl7pPr>
            <a:lvl8pPr marL="3054529" indent="0">
              <a:buNone/>
              <a:defRPr sz="900"/>
            </a:lvl8pPr>
            <a:lvl9pPr marL="349089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661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14" name="Titel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8147050" cy="5112000"/>
          </a:xfrm>
          <a:prstGeom prst="rect">
            <a:avLst/>
          </a:prstGeom>
        </p:spPr>
        <p:txBody>
          <a:bodyPr vert="vert"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11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3960813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4"/>
          </p:nvPr>
        </p:nvSpPr>
        <p:spPr>
          <a:xfrm>
            <a:off x="4726800" y="1123200"/>
            <a:ext cx="3960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976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62508" y="274640"/>
            <a:ext cx="924292" cy="5962672"/>
          </a:xfrm>
          <a:prstGeom prst="rect">
            <a:avLst/>
          </a:prstGeom>
        </p:spPr>
        <p:txBody>
          <a:bodyPr vert="eaVert" lIns="0" t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13"/>
          </p:nvPr>
        </p:nvSpPr>
        <p:spPr>
          <a:xfrm>
            <a:off x="539551" y="274638"/>
            <a:ext cx="7128073" cy="5962674"/>
          </a:xfrm>
          <a:prstGeom prst="rect">
            <a:avLst/>
          </a:prstGeom>
        </p:spPr>
        <p:txBody>
          <a:bodyPr vert="vert"/>
          <a:lstStyle>
            <a:lvl1pPr>
              <a:defRPr/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327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5"/>
          </p:nvPr>
        </p:nvSpPr>
        <p:spPr>
          <a:xfrm>
            <a:off x="6084888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  <a:lvl5pPr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45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33 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25920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sz="quarter" idx="14"/>
          </p:nvPr>
        </p:nvSpPr>
        <p:spPr>
          <a:xfrm>
            <a:off x="3317400" y="1123200"/>
            <a:ext cx="5369400" cy="5112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Textfeld 11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3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9552" y="1124745"/>
            <a:ext cx="3960000" cy="639883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>
                <a:latin typeface="Source Sans Pro" panose="020B0503030403020204" pitchFamily="34" charset="0"/>
              </a:defRPr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717033" y="1124744"/>
            <a:ext cx="3959423" cy="639762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de-DE" b="1" dirty="0" smtClean="0">
                <a:latin typeface="Source Sans Pro" panose="020B0503030403020204" pitchFamily="34" charset="0"/>
              </a:defRPr>
            </a:lvl1pPr>
            <a:lvl2pPr marL="436361" indent="0">
              <a:buNone/>
              <a:defRPr sz="1900" b="1"/>
            </a:lvl2pPr>
            <a:lvl3pPr marL="872722" indent="0">
              <a:buNone/>
              <a:defRPr sz="1800" b="1"/>
            </a:lvl3pPr>
            <a:lvl4pPr marL="1309083" indent="0">
              <a:buNone/>
              <a:defRPr sz="1500" b="1"/>
            </a:lvl4pPr>
            <a:lvl5pPr marL="1745445" indent="0">
              <a:buNone/>
              <a:defRPr sz="1500" b="1"/>
            </a:lvl5pPr>
            <a:lvl6pPr marL="2181806" indent="0">
              <a:buNone/>
              <a:defRPr sz="1500" b="1"/>
            </a:lvl6pPr>
            <a:lvl7pPr marL="2618167" indent="0">
              <a:buNone/>
              <a:defRPr sz="1500" b="1"/>
            </a:lvl7pPr>
            <a:lvl8pPr marL="3054529" indent="0">
              <a:buNone/>
              <a:defRPr sz="1500" b="1"/>
            </a:lvl8pPr>
            <a:lvl9pPr marL="3490890" indent="0">
              <a:buNone/>
              <a:defRPr sz="15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39750" y="1989139"/>
            <a:ext cx="3959225" cy="4248174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4"/>
          </p:nvPr>
        </p:nvSpPr>
        <p:spPr>
          <a:xfrm>
            <a:off x="4716463" y="1989138"/>
            <a:ext cx="3959225" cy="4248175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4" name="Textfeld 13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283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4" y="260648"/>
            <a:ext cx="8228571" cy="647619"/>
          </a:xfrm>
          <a:prstGeom prst="rect">
            <a:avLst/>
          </a:prstGeom>
        </p:spPr>
      </p:pic>
      <p:sp>
        <p:nvSpPr>
          <p:cNvPr id="18" name="Titel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de-DE" sz="2400" dirty="0"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824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TP</a:t>
            </a:r>
            <a:endParaRPr lang="de-DE" dirty="0" smtClean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7" name="Textfeld 6"/>
          <p:cNvSpPr txBox="1"/>
          <p:nvPr userDrawn="1"/>
        </p:nvSpPr>
        <p:spPr>
          <a:xfrm>
            <a:off x="776412" y="6400903"/>
            <a:ext cx="277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C9E725"/>
                </a:solidFill>
                <a:latin typeface="Source Sans Pro" panose="020B0503030403020204" pitchFamily="34" charset="0"/>
              </a:rPr>
              <a:t>●</a:t>
            </a:r>
            <a:endParaRPr lang="de-DE" sz="1000" dirty="0">
              <a:solidFill>
                <a:srgbClr val="C9E725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313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8270452" y="6431403"/>
            <a:ext cx="416348" cy="216000"/>
          </a:xfrm>
          <a:prstGeom prst="rect">
            <a:avLst/>
          </a:prstGeom>
        </p:spPr>
        <p:txBody>
          <a:bodyPr lIns="0" tIns="36000" rIns="0" anchor="ctr">
            <a:no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4" name="Datumsplatzhalter 13"/>
          <p:cNvSpPr>
            <a:spLocks noGrp="1"/>
          </p:cNvSpPr>
          <p:nvPr>
            <p:ph type="dt" sz="half" idx="2"/>
          </p:nvPr>
        </p:nvSpPr>
        <p:spPr>
          <a:xfrm>
            <a:off x="156068" y="6431403"/>
            <a:ext cx="651151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US" dirty="0" smtClean="0"/>
              <a:t>TP</a:t>
            </a:r>
            <a:endParaRPr lang="de-DE" dirty="0" smtClean="0"/>
          </a:p>
        </p:txBody>
      </p:sp>
      <p:sp>
        <p:nvSpPr>
          <p:cNvPr id="25" name="Fußzeilenplatzhalter 14"/>
          <p:cNvSpPr>
            <a:spLocks noGrp="1"/>
          </p:cNvSpPr>
          <p:nvPr>
            <p:ph type="ftr" sz="quarter" idx="3"/>
          </p:nvPr>
        </p:nvSpPr>
        <p:spPr>
          <a:xfrm>
            <a:off x="1023244" y="6431403"/>
            <a:ext cx="668436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540000" y="273599"/>
            <a:ext cx="8146800" cy="612000"/>
          </a:xfrm>
          <a:prstGeom prst="rect">
            <a:avLst/>
          </a:prstGeom>
        </p:spPr>
        <p:txBody>
          <a:bodyPr vert="horz" lIns="7200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227354" y="6462062"/>
            <a:ext cx="98745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/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© </a:t>
            </a:r>
            <a:r>
              <a:rPr lang="de-DE" sz="1000" dirty="0" err="1" smtClean="0">
                <a:solidFill>
                  <a:srgbClr val="4D4D4D"/>
                </a:solidFill>
                <a:latin typeface="Source Sans Pro" panose="020B0503030403020204" pitchFamily="34" charset="0"/>
              </a:rPr>
              <a:t>estos</a:t>
            </a:r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 Italia 2015</a:t>
            </a:r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59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09" r:id="rId2"/>
    <p:sldLayoutId id="2147483710" r:id="rId3"/>
    <p:sldLayoutId id="2147483711" r:id="rId4"/>
    <p:sldLayoutId id="2147483712" r:id="rId5"/>
    <p:sldLayoutId id="2147483721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82" r:id="rId14"/>
  </p:sldLayoutIdLst>
  <p:timing>
    <p:tnLst>
      <p:par>
        <p:cTn id="1" dur="indefinite" restart="never" nodeType="tmRoot"/>
      </p:par>
    </p:tnLst>
  </p:timing>
  <p:hf hdr="0"/>
  <p:txStyles>
    <p:titleStyle>
      <a:lvl1pPr algn="l" defTabSz="914239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Source Sans Pro" panose="020B0503030403020204" pitchFamily="34" charset="0"/>
          <a:ea typeface="+mj-ea"/>
          <a:cs typeface="Arial" pitchFamily="34" charset="0"/>
        </a:defRPr>
      </a:lvl1pPr>
    </p:titleStyle>
    <p:bodyStyle>
      <a:lvl1pPr marL="342839" indent="-342839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819" indent="-28570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2798" indent="-22856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4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599918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7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540000" y="273599"/>
            <a:ext cx="8146800" cy="612000"/>
          </a:xfrm>
          <a:prstGeom prst="rect">
            <a:avLst/>
          </a:prstGeom>
        </p:spPr>
        <p:txBody>
          <a:bodyPr vert="horz" lIns="7200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7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8270452" y="6431403"/>
            <a:ext cx="416348" cy="216000"/>
          </a:xfrm>
          <a:prstGeom prst="rect">
            <a:avLst/>
          </a:prstGeom>
        </p:spPr>
        <p:txBody>
          <a:bodyPr lIns="0" tIns="36000" rIns="0" anchor="ctr">
            <a:no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11" name="Datumsplatzhalter 13"/>
          <p:cNvSpPr>
            <a:spLocks noGrp="1"/>
          </p:cNvSpPr>
          <p:nvPr>
            <p:ph type="dt" sz="half" idx="2"/>
          </p:nvPr>
        </p:nvSpPr>
        <p:spPr>
          <a:xfrm>
            <a:off x="156068" y="6431403"/>
            <a:ext cx="651151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US" dirty="0" smtClean="0"/>
              <a:t>TP</a:t>
            </a:r>
            <a:endParaRPr lang="de-DE" dirty="0" smtClean="0"/>
          </a:p>
        </p:txBody>
      </p:sp>
      <p:sp>
        <p:nvSpPr>
          <p:cNvPr id="12" name="Fußzeilenplatzhalter 14"/>
          <p:cNvSpPr>
            <a:spLocks noGrp="1"/>
          </p:cNvSpPr>
          <p:nvPr>
            <p:ph type="ftr" sz="quarter" idx="3"/>
          </p:nvPr>
        </p:nvSpPr>
        <p:spPr>
          <a:xfrm>
            <a:off x="1023244" y="6431403"/>
            <a:ext cx="668436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227354" y="6462062"/>
            <a:ext cx="98745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/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© </a:t>
            </a:r>
            <a:r>
              <a:rPr lang="de-DE" sz="1000" dirty="0" err="1" smtClean="0">
                <a:solidFill>
                  <a:srgbClr val="4D4D4D"/>
                </a:solidFill>
                <a:latin typeface="Source Sans Pro" panose="020B0503030403020204" pitchFamily="34" charset="0"/>
              </a:rPr>
              <a:t>estos</a:t>
            </a:r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 Italia 2015</a:t>
            </a:r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95" r:id="rId2"/>
    <p:sldLayoutId id="2147483696" r:id="rId3"/>
    <p:sldLayoutId id="2147483697" r:id="rId4"/>
    <p:sldLayoutId id="2147483722" r:id="rId5"/>
    <p:sldLayoutId id="2147483705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239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Source Sans Pro" panose="020B0503030403020204" pitchFamily="34" charset="0"/>
          <a:ea typeface="+mj-ea"/>
          <a:cs typeface="Arial" pitchFamily="34" charset="0"/>
        </a:defRPr>
      </a:lvl1pPr>
    </p:titleStyle>
    <p:bodyStyle>
      <a:lvl1pPr marL="342839" indent="-342839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Frutiger 55 Roman" panose="02000503040000020004" pitchFamily="2" charset="0"/>
          <a:ea typeface="+mn-ea"/>
          <a:cs typeface="Arial" pitchFamily="34" charset="0"/>
        </a:defRPr>
      </a:lvl1pPr>
      <a:lvl2pPr marL="742819" indent="-28570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Frutiger 55 Roman" panose="02000503040000020004" pitchFamily="2" charset="0"/>
          <a:ea typeface="+mn-ea"/>
          <a:cs typeface="Arial" pitchFamily="34" charset="0"/>
        </a:defRPr>
      </a:lvl2pPr>
      <a:lvl3pPr marL="1142798" indent="-22856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400" kern="1200">
          <a:solidFill>
            <a:schemeClr val="tx1"/>
          </a:solidFill>
          <a:latin typeface="Frutiger 55 Roman" panose="02000503040000020004" pitchFamily="2" charset="0"/>
          <a:ea typeface="+mn-ea"/>
          <a:cs typeface="Arial" pitchFamily="34" charset="0"/>
        </a:defRPr>
      </a:lvl3pPr>
      <a:lvl4pPr marL="1599918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Frutiger 55 Roman" panose="02000503040000020004" pitchFamily="2" charset="0"/>
          <a:ea typeface="+mn-ea"/>
          <a:cs typeface="+mn-cs"/>
        </a:defRPr>
      </a:lvl4pPr>
      <a:lvl5pPr marL="2057037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Frutiger 55 Roman" panose="02000503040000020004" pitchFamily="2" charset="0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8270452" y="6431403"/>
            <a:ext cx="416348" cy="216000"/>
          </a:xfrm>
          <a:prstGeom prst="rect">
            <a:avLst/>
          </a:prstGeom>
        </p:spPr>
        <p:txBody>
          <a:bodyPr lIns="0" tIns="36000" rIns="0" anchor="ctr">
            <a:no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fld id="{C7C905D0-24F0-4A5D-A8FD-F45F8E9F1544}" type="slidenum">
              <a:rPr lang="de-DE" smtClean="0"/>
              <a:pPr/>
              <a:t>‹N›</a:t>
            </a:fld>
            <a:endParaRPr lang="de-DE" dirty="0"/>
          </a:p>
        </p:txBody>
      </p:sp>
      <p:sp>
        <p:nvSpPr>
          <p:cNvPr id="24" name="Datumsplatzhalter 13"/>
          <p:cNvSpPr>
            <a:spLocks noGrp="1"/>
          </p:cNvSpPr>
          <p:nvPr>
            <p:ph type="dt" sz="half" idx="2"/>
          </p:nvPr>
        </p:nvSpPr>
        <p:spPr>
          <a:xfrm>
            <a:off x="156068" y="6431403"/>
            <a:ext cx="651151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US" dirty="0" smtClean="0"/>
              <a:t>TP</a:t>
            </a:r>
            <a:endParaRPr lang="de-DE" dirty="0" smtClean="0"/>
          </a:p>
        </p:txBody>
      </p:sp>
      <p:sp>
        <p:nvSpPr>
          <p:cNvPr id="25" name="Fußzeilenplatzhalter 14"/>
          <p:cNvSpPr>
            <a:spLocks noGrp="1"/>
          </p:cNvSpPr>
          <p:nvPr>
            <p:ph type="ftr" sz="quarter" idx="3"/>
          </p:nvPr>
        </p:nvSpPr>
        <p:spPr>
          <a:xfrm>
            <a:off x="1023244" y="6431403"/>
            <a:ext cx="668436" cy="216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000">
                <a:solidFill>
                  <a:srgbClr val="4D4D4D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540000" y="273599"/>
            <a:ext cx="8146800" cy="612000"/>
          </a:xfrm>
          <a:prstGeom prst="rect">
            <a:avLst/>
          </a:prstGeom>
        </p:spPr>
        <p:txBody>
          <a:bodyPr vert="horz" lIns="72000" tIns="0" rIns="0" bIns="0" rtlCol="0" anchor="ctr">
            <a:normAutofit/>
          </a:bodyPr>
          <a:lstStyle/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227354" y="6462062"/>
            <a:ext cx="987450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r"/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© </a:t>
            </a:r>
            <a:r>
              <a:rPr lang="de-DE" sz="1000" dirty="0" err="1" smtClean="0">
                <a:solidFill>
                  <a:srgbClr val="4D4D4D"/>
                </a:solidFill>
                <a:latin typeface="Source Sans Pro" panose="020B0503030403020204" pitchFamily="34" charset="0"/>
              </a:rPr>
              <a:t>estos</a:t>
            </a:r>
            <a:r>
              <a:rPr lang="de-DE" sz="1000" dirty="0" smtClean="0">
                <a:solidFill>
                  <a:srgbClr val="4D4D4D"/>
                </a:solidFill>
                <a:latin typeface="Source Sans Pro" panose="020B0503030403020204" pitchFamily="34" charset="0"/>
              </a:rPr>
              <a:t> Italia 2015</a:t>
            </a:r>
            <a:endParaRPr lang="de-DE" sz="1000" dirty="0">
              <a:solidFill>
                <a:srgbClr val="4D4D4D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378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239" rtl="0" eaLnBrk="1" latinLnBrk="0" hangingPunct="1">
        <a:spcBef>
          <a:spcPct val="0"/>
        </a:spcBef>
        <a:buNone/>
        <a:defRPr sz="2400" b="0" kern="1200">
          <a:solidFill>
            <a:schemeClr val="tx1"/>
          </a:solidFill>
          <a:latin typeface="Source Sans Pro" panose="020B0503030403020204" pitchFamily="34" charset="0"/>
          <a:ea typeface="+mj-ea"/>
          <a:cs typeface="Arial" pitchFamily="34" charset="0"/>
        </a:defRPr>
      </a:lvl1pPr>
    </p:titleStyle>
    <p:bodyStyle>
      <a:lvl1pPr marL="342839" indent="-342839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Arial" pitchFamily="34" charset="0"/>
        </a:defRPr>
      </a:lvl1pPr>
      <a:lvl2pPr marL="742819" indent="-28570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800" kern="1200">
          <a:solidFill>
            <a:schemeClr val="tx1"/>
          </a:solidFill>
          <a:latin typeface="Source Sans Pro" panose="020B0503030403020204" pitchFamily="34" charset="0"/>
          <a:ea typeface="+mn-ea"/>
          <a:cs typeface="Arial" pitchFamily="34" charset="0"/>
        </a:defRPr>
      </a:lvl2pPr>
      <a:lvl3pPr marL="1142798" indent="-228560" algn="l" defTabSz="914239" rtl="0" eaLnBrk="1" latinLnBrk="0" hangingPunct="1">
        <a:spcBef>
          <a:spcPct val="20000"/>
        </a:spcBef>
        <a:buClr>
          <a:srgbClr val="4D4D4D"/>
        </a:buClr>
        <a:buFont typeface="Arial" panose="020B0604020202020204" pitchFamily="34" charset="0"/>
        <a:buChar char="●"/>
        <a:defRPr sz="1400" kern="1200">
          <a:solidFill>
            <a:schemeClr val="tx1"/>
          </a:solidFill>
          <a:latin typeface="Source Sans Pro" panose="020B0503030403020204" pitchFamily="34" charset="0"/>
          <a:ea typeface="+mn-ea"/>
          <a:cs typeface="Arial" pitchFamily="34" charset="0"/>
        </a:defRPr>
      </a:lvl3pPr>
      <a:lvl4pPr marL="1599918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4pPr>
      <a:lvl5pPr marL="2057037" indent="-228560" algn="l" defTabSz="914239" rtl="0" eaLnBrk="1" latinLnBrk="0" hangingPunct="1">
        <a:spcBef>
          <a:spcPct val="20000"/>
        </a:spcBef>
        <a:buClr>
          <a:srgbClr val="4D4D4D"/>
        </a:buClr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Source Sans Pro" panose="020B0503030403020204" pitchFamily="34" charset="0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nomeutente@dominio.i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estos.it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2283966" y="1772816"/>
            <a:ext cx="4608512" cy="652521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Source Sans Pro" panose="020B0503030403020204" pitchFamily="34" charset="0"/>
              </a:rPr>
              <a:t>estos</a:t>
            </a:r>
            <a:r>
              <a:rPr lang="en-US" dirty="0" smtClean="0">
                <a:latin typeface="Source Sans Pro" panose="020B0503030403020204" pitchFamily="34" charset="0"/>
              </a:rPr>
              <a:t> Business Partner Certification</a:t>
            </a: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  <a:latin typeface="Source Sans Pro Black" panose="020B0803030403020204" pitchFamily="34" charset="0"/>
              </a:rPr>
              <a:t>estos</a:t>
            </a:r>
            <a:r>
              <a:rPr lang="en-US" dirty="0" smtClean="0">
                <a:solidFill>
                  <a:schemeClr val="tx1"/>
                </a:solidFill>
                <a:latin typeface="Source Sans Pro Black" panose="020B0803030403020204" pitchFamily="34" charset="0"/>
              </a:rPr>
              <a:t> Partner Program </a:t>
            </a:r>
            <a:r>
              <a:rPr lang="en-US" dirty="0" smtClean="0">
                <a:solidFill>
                  <a:schemeClr val="tx1"/>
                </a:solidFill>
                <a:latin typeface="Source Sans Pro Black" panose="020B0803030403020204" pitchFamily="34" charset="0"/>
              </a:rPr>
              <a:t>2016</a:t>
            </a:r>
            <a:endParaRPr lang="en-US" dirty="0">
              <a:solidFill>
                <a:schemeClr val="tx1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93" y="3140968"/>
            <a:ext cx="4498857" cy="214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2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TAPI – Breve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introduzione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storica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TAPI (</a:t>
            </a:r>
            <a:r>
              <a:rPr lang="it-IT" dirty="0" err="1" smtClean="0">
                <a:latin typeface="Source Sans Pro" panose="020B0503030403020204" pitchFamily="34" charset="0"/>
              </a:rPr>
              <a:t>Telephony</a:t>
            </a:r>
            <a:r>
              <a:rPr lang="it-IT" dirty="0" smtClean="0">
                <a:latin typeface="Source Sans Pro" panose="020B0503030403020204" pitchFamily="34" charset="0"/>
              </a:rPr>
              <a:t> Application Programming Interface) venne introdotto per la prima volta nel 1993 come risultato di una joint venture tra Microsoft e Intel. La prima versione, la 1.3, fu disponibile per la prima volta (in versione 16bit) all’interno di Windows 3.1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Nel 1995 Windows 95 incluse il supporto TAPI (1.4) a 32bit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La vera maturità del protocollo arrivò con TAPI 2.0 introdotto all’interno di Windows NT 4.0. Esso introdusse la varietà e la completezza di operazioni telefoniche che utilizziamo tutt’oggi.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Nel 1997 venne introdotta la versione 2.1 (Windows 95 e NT/2000)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Nel 2001, con Windows XP/2003 venne introdotta la più recente release della famiglia 2.x, la 2.2, utilizzata attualmente dalle applicazioni TAPI </a:t>
            </a:r>
            <a:r>
              <a:rPr lang="it-IT" dirty="0" err="1" smtClean="0">
                <a:latin typeface="Source Sans Pro" panose="020B0503030403020204" pitchFamily="34" charset="0"/>
              </a:rPr>
              <a:t>compliant</a:t>
            </a:r>
            <a:r>
              <a:rPr lang="it-IT" dirty="0" smtClean="0">
                <a:latin typeface="Source Sans Pro" panose="020B0503030403020204" pitchFamily="34" charset="0"/>
              </a:rPr>
              <a:t> come </a:t>
            </a:r>
            <a:r>
              <a:rPr lang="it-IT" dirty="0" err="1" smtClean="0"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o </a:t>
            </a:r>
            <a:r>
              <a:rPr lang="it-IT" dirty="0" err="1" smtClean="0"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CallControlGateway</a:t>
            </a:r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5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TAPI 2.x e 3.x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differenze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Nel 1999, insieme a Windows 2000, venne introdotta la versione 3.0 di TAPI. Il cui supporto da parte di Microsoft, in realtà, è già cessato.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Un errore comune, in fase presale, è quello di considerare TAPI 3.x come una versione più recente di TAPI 2.x. In realtà si tratta di due protocolli differenti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TAPI 2.x è scritto in C++ 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TAPI 3.x utilizza oggetti COM e non ha alcun supporto .NET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È più semplice considerare TAPI 3.x come un </a:t>
            </a:r>
            <a:r>
              <a:rPr lang="it-IT" dirty="0" err="1" smtClean="0">
                <a:latin typeface="Source Sans Pro" panose="020B0503030403020204" pitchFamily="34" charset="0"/>
              </a:rPr>
              <a:t>layer</a:t>
            </a:r>
            <a:r>
              <a:rPr lang="it-IT" dirty="0" smtClean="0">
                <a:latin typeface="Source Sans Pro" panose="020B0503030403020204" pitchFamily="34" charset="0"/>
              </a:rPr>
              <a:t> di astrazione di TAPI 2.x.</a:t>
            </a:r>
          </a:p>
          <a:p>
            <a:pPr algn="ctr"/>
            <a:endParaRPr lang="it-IT" dirty="0">
              <a:latin typeface="Source Sans Pro" panose="020B0503030403020204" pitchFamily="34" charset="0"/>
            </a:endParaRPr>
          </a:p>
          <a:p>
            <a:pPr algn="ctr"/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e Call Control Gateway utilizzano </a:t>
            </a:r>
          </a:p>
          <a:p>
            <a:pPr algn="ctr"/>
            <a:r>
              <a:rPr lang="it-IT" b="1" dirty="0" smtClean="0">
                <a:latin typeface="Source Sans Pro" panose="020B0503030403020204" pitchFamily="34" charset="0"/>
              </a:rPr>
              <a:t>unicamente lo standard </a:t>
            </a:r>
            <a:r>
              <a:rPr lang="it-IT" b="1" dirty="0" err="1" smtClean="0">
                <a:latin typeface="Source Sans Pro" panose="020B0503030403020204" pitchFamily="34" charset="0"/>
              </a:rPr>
              <a:t>tapi</a:t>
            </a:r>
            <a:r>
              <a:rPr lang="it-IT" b="1" dirty="0" smtClean="0">
                <a:latin typeface="Source Sans Pro" panose="020B0503030403020204" pitchFamily="34" charset="0"/>
              </a:rPr>
              <a:t> 2.x.</a:t>
            </a:r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ECSTA e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Vendor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La componente fondamentale per un progetto UC/CTI è il TSP (TAPI Service Provider) o, più comunemente chiamato Driver TAPI.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Nello scenario eterogeneo del mondo PBX esistono due scenari di disponibilità di detta componente: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Il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produce un TSP per i suoi PBX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Il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NON produce un TSP per i suoi PBX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08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TSP del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Vendor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Alcuni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che forniscono il TSP sono, ad esempio 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Source Sans Pro" panose="020B0503030403020204" pitchFamily="34" charset="0"/>
              </a:rPr>
              <a:t>Innovaphone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>
                <a:latin typeface="Source Sans Pro" panose="020B0503030403020204" pitchFamily="34" charset="0"/>
              </a:rPr>
              <a:t>Selta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Source Sans Pro" panose="020B0503030403020204" pitchFamily="34" charset="0"/>
              </a:rPr>
              <a:t>NEC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Panasonic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Cisco (Call Manager)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Avaya (IP Office)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Le politiche di </a:t>
            </a:r>
            <a:r>
              <a:rPr lang="it-IT" dirty="0" err="1" smtClean="0">
                <a:latin typeface="Source Sans Pro" panose="020B0503030403020204" pitchFamily="34" charset="0"/>
              </a:rPr>
              <a:t>unlock</a:t>
            </a:r>
            <a:r>
              <a:rPr lang="it-IT" dirty="0" smtClean="0">
                <a:latin typeface="Source Sans Pro" panose="020B0503030403020204" pitchFamily="34" charset="0"/>
              </a:rPr>
              <a:t> sono le più diverse, solitamente abbiamo: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TSP e CTI gratuite (es. </a:t>
            </a:r>
            <a:r>
              <a:rPr lang="it-IT" dirty="0" err="1" smtClean="0">
                <a:latin typeface="Source Sans Pro" panose="020B0503030403020204" pitchFamily="34" charset="0"/>
              </a:rPr>
              <a:t>Innovaphone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Sblocco licenza lato PBX a fronte di una </a:t>
            </a:r>
            <a:r>
              <a:rPr lang="it-IT" dirty="0" err="1" smtClean="0">
                <a:latin typeface="Source Sans Pro" panose="020B0503030403020204" pitchFamily="34" charset="0"/>
              </a:rPr>
              <a:t>fee</a:t>
            </a:r>
            <a:r>
              <a:rPr lang="it-IT" dirty="0" smtClean="0">
                <a:latin typeface="Source Sans Pro" panose="020B0503030403020204" pitchFamily="34" charset="0"/>
              </a:rPr>
              <a:t> una tantum (es. Avaya)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Sblocco licenza lato PBX a taglio di utenza (es. NEC)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In ogni caso, è necessario rivolgersi al canale autorizzato (distributori, </a:t>
            </a:r>
            <a:r>
              <a:rPr lang="it-IT" dirty="0" err="1" smtClean="0">
                <a:latin typeface="Source Sans Pro" panose="020B0503030403020204" pitchFamily="34" charset="0"/>
              </a:rPr>
              <a:t>reseller</a:t>
            </a:r>
            <a:r>
              <a:rPr lang="it-IT" dirty="0" smtClean="0">
                <a:latin typeface="Source Sans Pro" panose="020B0503030403020204" pitchFamily="34" charset="0"/>
              </a:rPr>
              <a:t>) per l’acquisto delle eventuali licenze e la fornitura dei pacchetti software (noi non siamo autorizzati a distribuire TSP di terze parti)</a:t>
            </a: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16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ECSTA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Alcuni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che, al contrario, </a:t>
            </a:r>
            <a:r>
              <a:rPr lang="it-IT" b="1" dirty="0" smtClean="0">
                <a:latin typeface="Source Sans Pro" panose="020B0503030403020204" pitchFamily="34" charset="0"/>
              </a:rPr>
              <a:t>non</a:t>
            </a:r>
            <a:r>
              <a:rPr lang="it-IT" dirty="0" smtClean="0">
                <a:latin typeface="Source Sans Pro" panose="020B0503030403020204" pitchFamily="34" charset="0"/>
              </a:rPr>
              <a:t> forniscono il TSP sono, ad esempio 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Alcatel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Siemens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Avaya (ACM)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Mitel</a:t>
            </a:r>
            <a:endParaRPr lang="it-IT" dirty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Aastra</a:t>
            </a:r>
            <a:r>
              <a:rPr lang="it-IT" dirty="0" smtClean="0">
                <a:latin typeface="Source Sans Pro" panose="020B0503030403020204" pitchFamily="34" charset="0"/>
              </a:rPr>
              <a:t> (ex Ericsson e ex Matra)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Cisco (Call Manager Express)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Le politiche di </a:t>
            </a:r>
            <a:r>
              <a:rPr lang="it-IT" dirty="0" err="1" smtClean="0">
                <a:latin typeface="Source Sans Pro" panose="020B0503030403020204" pitchFamily="34" charset="0"/>
              </a:rPr>
              <a:t>unlock</a:t>
            </a:r>
            <a:r>
              <a:rPr lang="it-IT" dirty="0" smtClean="0">
                <a:latin typeface="Source Sans Pro" panose="020B0503030403020204" pitchFamily="34" charset="0"/>
              </a:rPr>
              <a:t> anche qui sono le più diverse, solitamente abbiamo: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CTI gratuite (es. Siemens)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Sblocco licenza lato PBX a fronte di una </a:t>
            </a:r>
            <a:r>
              <a:rPr lang="it-IT" dirty="0" err="1" smtClean="0">
                <a:latin typeface="Source Sans Pro" panose="020B0503030403020204" pitchFamily="34" charset="0"/>
              </a:rPr>
              <a:t>fee</a:t>
            </a:r>
            <a:r>
              <a:rPr lang="it-IT" dirty="0" smtClean="0">
                <a:latin typeface="Source Sans Pro" panose="020B0503030403020204" pitchFamily="34" charset="0"/>
              </a:rPr>
              <a:t> una tantum (es. Alcatel OXO)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Sblocco licenza lato PBX a taglio di utenza (es. Alcatel OXE)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In ogni caso, è necessario rivolgersi al canale autorizzato (distributori, </a:t>
            </a:r>
            <a:r>
              <a:rPr lang="it-IT" dirty="0" err="1" smtClean="0">
                <a:latin typeface="Source Sans Pro" panose="020B0503030403020204" pitchFamily="34" charset="0"/>
              </a:rPr>
              <a:t>reseller</a:t>
            </a:r>
            <a:r>
              <a:rPr lang="it-IT" dirty="0" smtClean="0">
                <a:latin typeface="Source Sans Pro" panose="020B0503030403020204" pitchFamily="34" charset="0"/>
              </a:rPr>
              <a:t>) per l’acquisto delle eventuali licenze.</a:t>
            </a: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9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ECSTA per i PBX e per i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Telefoni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SIP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Normalmente i TSP prevedono una connessione Server &lt;-&gt; PBX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C’è un’eccezione, ECSTA for SIP </a:t>
            </a:r>
            <a:r>
              <a:rPr lang="it-IT" dirty="0" err="1" smtClean="0">
                <a:latin typeface="Source Sans Pro" panose="020B0503030403020204" pitchFamily="34" charset="0"/>
              </a:rPr>
              <a:t>Phones</a:t>
            </a:r>
            <a:r>
              <a:rPr lang="it-IT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ECSTA for SIP </a:t>
            </a:r>
            <a:r>
              <a:rPr lang="it-IT" dirty="0" err="1" smtClean="0">
                <a:latin typeface="Source Sans Pro" panose="020B0503030403020204" pitchFamily="34" charset="0"/>
              </a:rPr>
              <a:t>Phones</a:t>
            </a:r>
            <a:r>
              <a:rPr lang="it-IT" dirty="0" smtClean="0">
                <a:latin typeface="Source Sans Pro" panose="020B0503030403020204" pitchFamily="34" charset="0"/>
              </a:rPr>
              <a:t> è composto da: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Un server </a:t>
            </a:r>
            <a:r>
              <a:rPr lang="it-IT" dirty="0" err="1" smtClean="0">
                <a:latin typeface="Source Sans Pro" panose="020B0503030403020204" pitchFamily="34" charset="0"/>
              </a:rPr>
              <a:t>uaCSTA</a:t>
            </a:r>
            <a:r>
              <a:rPr lang="it-IT" dirty="0" smtClean="0">
                <a:latin typeface="Source Sans Pro" panose="020B0503030403020204" pitchFamily="34" charset="0"/>
              </a:rPr>
              <a:t> (</a:t>
            </a:r>
            <a:r>
              <a:rPr lang="it-IT" dirty="0" err="1" smtClean="0">
                <a:latin typeface="Source Sans Pro" panose="020B0503030403020204" pitchFamily="34" charset="0"/>
              </a:rPr>
              <a:t>user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assisted</a:t>
            </a:r>
            <a:r>
              <a:rPr lang="it-IT" dirty="0" smtClean="0">
                <a:latin typeface="Source Sans Pro" panose="020B0503030403020204" pitchFamily="34" charset="0"/>
              </a:rPr>
              <a:t> CSTA) su cui i telefoni SIP si registrano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Una componente TSP che interfaccia tale Server con lo strato TAPI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Attualmente sono compatibili: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Snom</a:t>
            </a:r>
            <a:r>
              <a:rPr lang="it-IT" dirty="0" smtClean="0">
                <a:latin typeface="Source Sans Pro" panose="020B0503030403020204" pitchFamily="34" charset="0"/>
              </a:rPr>
              <a:t> serie 3xx/7xx/8xx – FW &gt;= </a:t>
            </a:r>
            <a:r>
              <a:rPr lang="it-IT" u="sng" dirty="0" smtClean="0">
                <a:latin typeface="Source Sans Pro" panose="020B0503030403020204" pitchFamily="34" charset="0"/>
              </a:rPr>
              <a:t>8.7.5.x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Samsung serie </a:t>
            </a:r>
            <a:r>
              <a:rPr lang="it-IT" dirty="0" err="1" smtClean="0">
                <a:latin typeface="Source Sans Pro" panose="020B0503030403020204" pitchFamily="34" charset="0"/>
              </a:rPr>
              <a:t>SMTi</a:t>
            </a:r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Q4/2015: </a:t>
            </a:r>
            <a:r>
              <a:rPr lang="it-IT" dirty="0" err="1" smtClean="0">
                <a:latin typeface="Source Sans Pro" panose="020B0503030403020204" pitchFamily="34" charset="0"/>
              </a:rPr>
              <a:t>Yealink</a:t>
            </a:r>
            <a:r>
              <a:rPr lang="it-IT" dirty="0" smtClean="0">
                <a:latin typeface="Source Sans Pro" panose="020B0503030403020204" pitchFamily="34" charset="0"/>
              </a:rPr>
              <a:t> serie T4x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Vantaggi: essere PBX indipendente, spesso si tratta dell’unico modalità di implementazione CTI in scenari provvisti di PBX senza TSP (es. </a:t>
            </a:r>
            <a:r>
              <a:rPr lang="it-IT" dirty="0" err="1" smtClean="0">
                <a:latin typeface="Source Sans Pro" panose="020B0503030403020204" pitchFamily="34" charset="0"/>
              </a:rPr>
              <a:t>Swyx</a:t>
            </a:r>
            <a:r>
              <a:rPr lang="it-IT" dirty="0" smtClean="0">
                <a:latin typeface="Source Sans Pro" panose="020B0503030403020204" pitchFamily="34" charset="0"/>
              </a:rPr>
              <a:t>, </a:t>
            </a:r>
            <a:r>
              <a:rPr lang="it-IT" dirty="0" err="1" smtClean="0">
                <a:latin typeface="Source Sans Pro" panose="020B0503030403020204" pitchFamily="34" charset="0"/>
              </a:rPr>
              <a:t>Wildix</a:t>
            </a:r>
            <a:r>
              <a:rPr lang="it-IT" dirty="0" smtClean="0">
                <a:latin typeface="Source Sans Pro" panose="020B0503030403020204" pitchFamily="34" charset="0"/>
              </a:rPr>
              <a:t>, 3CX)</a:t>
            </a: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50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Aspetti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particolari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Multi Istanza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Permette di istanziare più volte lo stesso TSP, controllando di fatto multipli PBX monomarca.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Accedere al Pannello di gestione TAPI tramite il </a:t>
            </a:r>
            <a:r>
              <a:rPr lang="it-IT" dirty="0" err="1" smtClean="0">
                <a:latin typeface="Source Sans Pro" panose="020B0503030403020204" pitchFamily="34" charset="0"/>
              </a:rPr>
              <a:t>tool</a:t>
            </a:r>
            <a:r>
              <a:rPr lang="it-IT" dirty="0" smtClean="0">
                <a:latin typeface="Source Sans Pro" panose="020B0503030403020204" pitchFamily="34" charset="0"/>
              </a:rPr>
              <a:t> «Phone Driver Option Advanced» (installato contestualmente a ECSTA)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Cliccare su </a:t>
            </a:r>
            <a:r>
              <a:rPr lang="it-IT" dirty="0" err="1" smtClean="0">
                <a:latin typeface="Source Sans Pro" panose="020B0503030403020204" pitchFamily="34" charset="0"/>
              </a:rPr>
              <a:t>Add</a:t>
            </a:r>
            <a:r>
              <a:rPr lang="it-IT" dirty="0" smtClean="0">
                <a:latin typeface="Source Sans Pro" panose="020B0503030403020204" pitchFamily="34" charset="0"/>
              </a:rPr>
              <a:t>. Selezionare l’ECSTA desiderato.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Il software ci informa che il driver è già installato e ci chiederà se desideriamo aggiungere un’ulteriore istanza. Confermiamo e configuriamo la nuova istanza come di consueto (IP, interni, </a:t>
            </a:r>
            <a:r>
              <a:rPr lang="it-IT" dirty="0" err="1" smtClean="0">
                <a:latin typeface="Source Sans Pro" panose="020B0503030403020204" pitchFamily="34" charset="0"/>
              </a:rPr>
              <a:t>etc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237" y="4365104"/>
            <a:ext cx="33623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Aspetti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particolari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latin typeface="Source Sans Pro" panose="020B0503030403020204" pitchFamily="34" charset="0"/>
              </a:rPr>
              <a:t>MultiLine</a:t>
            </a:r>
            <a:r>
              <a:rPr lang="it-IT" b="1" dirty="0" smtClean="0">
                <a:latin typeface="Source Sans Pro" panose="020B0503030403020204" pitchFamily="34" charset="0"/>
              </a:rPr>
              <a:t> TAPI Driver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È un TSP 32/64 bit presente all’interno della directory «</a:t>
            </a:r>
            <a:r>
              <a:rPr lang="it-IT" dirty="0" err="1" smtClean="0">
                <a:latin typeface="Source Sans Pro" panose="020B0503030403020204" pitchFamily="34" charset="0"/>
              </a:rPr>
              <a:t>Addons</a:t>
            </a:r>
            <a:r>
              <a:rPr lang="it-IT" dirty="0" smtClean="0">
                <a:latin typeface="Source Sans Pro" panose="020B0503030403020204" pitchFamily="34" charset="0"/>
              </a:rPr>
              <a:t>»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Enteprise</a:t>
            </a:r>
            <a:r>
              <a:rPr lang="it-IT" dirty="0" smtClean="0">
                <a:latin typeface="Source Sans Pro" panose="020B0503030403020204" pitchFamily="34" charset="0"/>
              </a:rPr>
              <a:t>. Esso è un TSP a tutti gli effetti con la particolarità di connettersi a un server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anziché a un PBX.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Gli scopi sono molteplici: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Sopperire alla limitazione di molti TSP dei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che prevedono unicamente la </a:t>
            </a:r>
            <a:r>
              <a:rPr lang="it-IT" dirty="0" err="1" smtClean="0">
                <a:latin typeface="Source Sans Pro" panose="020B0503030403020204" pitchFamily="34" charset="0"/>
              </a:rPr>
              <a:t>monoistanza</a:t>
            </a:r>
            <a:r>
              <a:rPr lang="it-IT" dirty="0" smtClean="0">
                <a:latin typeface="Source Sans Pro" panose="020B0503030403020204" pitchFamily="34" charset="0"/>
              </a:rPr>
              <a:t> (es. </a:t>
            </a:r>
            <a:r>
              <a:rPr lang="it-IT" dirty="0" err="1" smtClean="0">
                <a:latin typeface="Source Sans Pro" panose="020B0503030403020204" pitchFamily="34" charset="0"/>
              </a:rPr>
              <a:t>Selta</a:t>
            </a:r>
            <a:r>
              <a:rPr lang="it-IT" dirty="0" smtClean="0">
                <a:latin typeface="Source Sans Pro" panose="020B0503030403020204" pitchFamily="34" charset="0"/>
              </a:rPr>
              <a:t>) o pongono dei limiti di </a:t>
            </a:r>
            <a:r>
              <a:rPr lang="it-IT" dirty="0" err="1" smtClean="0">
                <a:latin typeface="Source Sans Pro" panose="020B0503030403020204" pitchFamily="34" charset="0"/>
              </a:rPr>
              <a:t>licensing</a:t>
            </a:r>
            <a:r>
              <a:rPr lang="it-IT" dirty="0" smtClean="0">
                <a:latin typeface="Source Sans Pro" panose="020B0503030403020204" pitchFamily="34" charset="0"/>
              </a:rPr>
              <a:t> (es. Panasonic)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Concentrare su unico server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il </a:t>
            </a:r>
            <a:r>
              <a:rPr lang="it-IT" dirty="0" err="1" smtClean="0">
                <a:latin typeface="Source Sans Pro" panose="020B0503030403020204" pitchFamily="34" charset="0"/>
              </a:rPr>
              <a:t>journaling</a:t>
            </a:r>
            <a:r>
              <a:rPr lang="it-IT" dirty="0" smtClean="0">
                <a:latin typeface="Source Sans Pro" panose="020B0503030403020204" pitchFamily="34" charset="0"/>
              </a:rPr>
              <a:t> di molteplici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Utilizzare, su più server, un unico strato TAPI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Eseguire </a:t>
            </a:r>
            <a:r>
              <a:rPr lang="it-IT" dirty="0">
                <a:latin typeface="Source Sans Pro" panose="020B0503030403020204" pitchFamily="34" charset="0"/>
              </a:rPr>
              <a:t>il file </a:t>
            </a:r>
            <a:r>
              <a:rPr lang="it-IT" dirty="0" smtClean="0">
                <a:latin typeface="Source Sans Pro" panose="020B0503030403020204" pitchFamily="34" charset="0"/>
              </a:rPr>
              <a:t>«</a:t>
            </a:r>
            <a:r>
              <a:rPr lang="it-IT" dirty="0" err="1" smtClean="0">
                <a:latin typeface="Source Sans Pro" panose="020B0503030403020204" pitchFamily="34" charset="0"/>
              </a:rPr>
              <a:t>UCServer_MultilineTapiDriver_it</a:t>
            </a:r>
            <a:r>
              <a:rPr lang="it-IT" dirty="0" smtClean="0">
                <a:latin typeface="Source Sans Pro" panose="020B0503030403020204" pitchFamily="34" charset="0"/>
              </a:rPr>
              <a:t>» presente sotto la cartella «</a:t>
            </a:r>
            <a:r>
              <a:rPr lang="it-IT" dirty="0" err="1" smtClean="0">
                <a:latin typeface="Source Sans Pro" panose="020B0503030403020204" pitchFamily="34" charset="0"/>
              </a:rPr>
              <a:t>Addons</a:t>
            </a:r>
            <a:r>
              <a:rPr lang="it-IT" dirty="0" smtClean="0">
                <a:latin typeface="Source Sans Pro" panose="020B0503030403020204" pitchFamily="34" charset="0"/>
              </a:rPr>
              <a:t>» nell’archivio zip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Inserire l’</a:t>
            </a:r>
            <a:r>
              <a:rPr lang="it-IT" dirty="0" err="1" smtClean="0">
                <a:latin typeface="Source Sans Pro" panose="020B0503030403020204" pitchFamily="34" charset="0"/>
              </a:rPr>
              <a:t>host</a:t>
            </a:r>
            <a:r>
              <a:rPr lang="it-IT" dirty="0" smtClean="0">
                <a:latin typeface="Source Sans Pro" panose="020B0503030403020204" pitchFamily="34" charset="0"/>
              </a:rPr>
              <a:t>/IP del Server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Inserire le credenziali Amministrative del server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Selezionare gli interni che si vogliono controllare.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8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TSP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Aspetti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particolari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latin typeface="Source Sans Pro" panose="020B0503030403020204" pitchFamily="34" charset="0"/>
              </a:rPr>
              <a:t>MultiLine</a:t>
            </a:r>
            <a:r>
              <a:rPr lang="it-IT" b="1" dirty="0" smtClean="0">
                <a:latin typeface="Source Sans Pro" panose="020B0503030403020204" pitchFamily="34" charset="0"/>
              </a:rPr>
              <a:t> TAPI Driver - Schema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905" y="1659199"/>
            <a:ext cx="5636989" cy="406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3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ProCall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Enterprise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UCServer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391" y="1412776"/>
            <a:ext cx="6601392" cy="3772224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98747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egnaposto contenuto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96752"/>
            <a:ext cx="3665132" cy="2748849"/>
          </a:xfrm>
        </p:spPr>
      </p:pic>
      <p:sp>
        <p:nvSpPr>
          <p:cNvPr id="3" name="Segnaposto data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 smtClean="0"/>
              <a:t>SC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r>
              <a:rPr lang="it-IT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Business Partner training - Agenda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9" y="1216716"/>
            <a:ext cx="3654152" cy="274061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284984"/>
            <a:ext cx="3986014" cy="2989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6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Schema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92" y="1556792"/>
            <a:ext cx="8002315" cy="345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PCE5 - </a:t>
            </a:r>
            <a:r>
              <a:rPr lang="de-DE" dirty="0" err="1" smtClean="0"/>
              <a:t>Contenuti</a:t>
            </a:r>
            <a:r>
              <a:rPr lang="de-DE" dirty="0" smtClean="0"/>
              <a:t> </a:t>
            </a:r>
            <a:r>
              <a:rPr lang="de-DE" dirty="0" err="1" smtClean="0"/>
              <a:t>Archivio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40000" y="1312960"/>
            <a:ext cx="8146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ProCallEnterprise5.x.xx.xxxxx.zip contiene: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i="1" dirty="0" smtClean="0">
                <a:latin typeface="Source Sans Pro" panose="020B0503030403020204" pitchFamily="34" charset="0"/>
              </a:rPr>
              <a:t>UCServer_it.msi</a:t>
            </a:r>
            <a:r>
              <a:rPr lang="it-IT" dirty="0" smtClean="0">
                <a:latin typeface="Source Sans Pro" panose="020B0503030403020204" pitchFamily="34" charset="0"/>
              </a:rPr>
              <a:t> -&gt; Installer componente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i="1" dirty="0" smtClean="0">
                <a:latin typeface="Source Sans Pro" panose="020B0503030403020204" pitchFamily="34" charset="0"/>
              </a:rPr>
              <a:t>UCClient_it.msi </a:t>
            </a:r>
            <a:r>
              <a:rPr lang="it-IT" dirty="0" smtClean="0">
                <a:latin typeface="Source Sans Pro" panose="020B0503030403020204" pitchFamily="34" charset="0"/>
              </a:rPr>
              <a:t>-&gt; Installer componente client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Addons</a:t>
            </a:r>
            <a:endParaRPr lang="it-IT" dirty="0" smtClean="0">
              <a:latin typeface="Source Sans Pro" panose="020B0503030403020204" pitchFamily="34" charset="0"/>
            </a:endParaRPr>
          </a:p>
          <a:p>
            <a:pPr marL="742869" lvl="1" indent="-285750">
              <a:buFont typeface="Courier New" panose="02070309020205020404" pitchFamily="49" charset="0"/>
              <a:buChar char="o"/>
            </a:pPr>
            <a:r>
              <a:rPr lang="it-IT" i="1" dirty="0" err="1" smtClean="0">
                <a:latin typeface="Source Sans Pro" panose="020B0503030403020204" pitchFamily="34" charset="0"/>
              </a:rPr>
              <a:t>UCServer_ActiveDirectoryTools_it</a:t>
            </a:r>
            <a:r>
              <a:rPr lang="it-IT" dirty="0" smtClean="0">
                <a:latin typeface="Source Sans Pro" panose="020B0503030403020204" pitchFamily="34" charset="0"/>
              </a:rPr>
              <a:t> -&gt; Estensione Schema e </a:t>
            </a:r>
            <a:r>
              <a:rPr lang="it-IT" dirty="0" err="1" smtClean="0">
                <a:latin typeface="Source Sans Pro" panose="020B0503030403020204" pitchFamily="34" charset="0"/>
              </a:rPr>
              <a:t>Snapin</a:t>
            </a:r>
            <a:r>
              <a:rPr lang="it-IT" dirty="0" smtClean="0">
                <a:latin typeface="Source Sans Pro" panose="020B0503030403020204" pitchFamily="34" charset="0"/>
              </a:rPr>
              <a:t> Aggiuntivo per MS AD</a:t>
            </a:r>
          </a:p>
          <a:p>
            <a:pPr marL="742869" lvl="1" indent="-285750">
              <a:buFont typeface="Courier New" panose="02070309020205020404" pitchFamily="49" charset="0"/>
              <a:buChar char="o"/>
            </a:pPr>
            <a:endParaRPr lang="it-IT" dirty="0" smtClean="0">
              <a:latin typeface="Source Sans Pro" panose="020B0503030403020204" pitchFamily="34" charset="0"/>
            </a:endParaRPr>
          </a:p>
          <a:p>
            <a:pPr marL="742869" lvl="1" indent="-285750">
              <a:buFont typeface="Courier New" panose="02070309020205020404" pitchFamily="49" charset="0"/>
              <a:buChar char="o"/>
            </a:pPr>
            <a:r>
              <a:rPr lang="it-IT" i="1" dirty="0" err="1" smtClean="0">
                <a:latin typeface="Source Sans Pro" panose="020B0503030403020204" pitchFamily="34" charset="0"/>
              </a:rPr>
              <a:t>UCServer</a:t>
            </a:r>
            <a:r>
              <a:rPr lang="it-IT" i="1" dirty="0" smtClean="0">
                <a:latin typeface="Source Sans Pro" panose="020B0503030403020204" pitchFamily="34" charset="0"/>
              </a:rPr>
              <a:t>[EWS|MAPI]CalendarReplicator_it.msi </a:t>
            </a:r>
            <a:r>
              <a:rPr lang="it-IT" dirty="0" smtClean="0">
                <a:latin typeface="Source Sans Pro" panose="020B0503030403020204" pitchFamily="34" charset="0"/>
              </a:rPr>
              <a:t>-&gt; Connettore per </a:t>
            </a:r>
            <a:r>
              <a:rPr lang="it-IT" dirty="0" err="1" smtClean="0">
                <a:latin typeface="Source Sans Pro" panose="020B0503030403020204" pitchFamily="34" charset="0"/>
              </a:rPr>
              <a:t>sync</a:t>
            </a:r>
            <a:r>
              <a:rPr lang="it-IT" dirty="0" smtClean="0">
                <a:latin typeface="Source Sans Pro" panose="020B0503030403020204" pitchFamily="34" charset="0"/>
              </a:rPr>
              <a:t> calendari server-side con Microsoft Exchange</a:t>
            </a:r>
          </a:p>
          <a:p>
            <a:pPr marL="742869" lvl="1" indent="-285750">
              <a:buFont typeface="Courier New" panose="02070309020205020404" pitchFamily="49" charset="0"/>
              <a:buChar char="o"/>
            </a:pPr>
            <a:endParaRPr lang="it-IT" dirty="0" smtClean="0">
              <a:latin typeface="Source Sans Pro" panose="020B0503030403020204" pitchFamily="34" charset="0"/>
            </a:endParaRPr>
          </a:p>
          <a:p>
            <a:pPr marL="742869" lvl="1" indent="-285750">
              <a:buFont typeface="Courier New" panose="02070309020205020404" pitchFamily="49" charset="0"/>
              <a:buChar char="o"/>
            </a:pPr>
            <a:r>
              <a:rPr lang="it-IT" i="1" dirty="0" smtClean="0">
                <a:latin typeface="Source Sans Pro" panose="020B0503030403020204" pitchFamily="34" charset="0"/>
              </a:rPr>
              <a:t>UCServer_WebService_it.msi</a:t>
            </a:r>
            <a:r>
              <a:rPr lang="it-IT" dirty="0" smtClean="0">
                <a:latin typeface="Source Sans Pro" panose="020B0503030403020204" pitchFamily="34" charset="0"/>
              </a:rPr>
              <a:t> -&gt; </a:t>
            </a:r>
            <a:r>
              <a:rPr lang="it-IT" dirty="0" err="1" smtClean="0">
                <a:latin typeface="Source Sans Pro" panose="020B0503030403020204" pitchFamily="34" charset="0"/>
              </a:rPr>
              <a:t>WebApp</a:t>
            </a:r>
            <a:r>
              <a:rPr lang="it-IT" dirty="0" smtClean="0">
                <a:latin typeface="Source Sans Pro" panose="020B0503030403020204" pitchFamily="34" charset="0"/>
              </a:rPr>
              <a:t> per collegamento client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Mobile e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for Mac</a:t>
            </a:r>
          </a:p>
          <a:p>
            <a:pPr marL="742869" lvl="1" indent="-285750">
              <a:buFont typeface="Courier New" panose="02070309020205020404" pitchFamily="49" charset="0"/>
              <a:buChar char="o"/>
            </a:pPr>
            <a:endParaRPr lang="it-IT" dirty="0" smtClean="0">
              <a:latin typeface="Source Sans Pro" panose="020B0503030403020204" pitchFamily="34" charset="0"/>
            </a:endParaRPr>
          </a:p>
          <a:p>
            <a:pPr marL="742869" lvl="1" indent="-285750">
              <a:buFont typeface="Courier New" panose="02070309020205020404" pitchFamily="49" charset="0"/>
              <a:buChar char="o"/>
            </a:pPr>
            <a:r>
              <a:rPr lang="it-IT" i="1" dirty="0" err="1" smtClean="0">
                <a:latin typeface="Source Sans Pro" panose="020B0503030403020204" pitchFamily="34" charset="0"/>
              </a:rPr>
              <a:t>UCServer</a:t>
            </a:r>
            <a:r>
              <a:rPr lang="it-IT" i="1" dirty="0" smtClean="0">
                <a:latin typeface="Source Sans Pro" panose="020B0503030403020204" pitchFamily="34" charset="0"/>
              </a:rPr>
              <a:t>_[SIP|XMPP]_Proxy_it.msi </a:t>
            </a:r>
            <a:r>
              <a:rPr lang="it-IT" dirty="0" smtClean="0">
                <a:latin typeface="Source Sans Pro" panose="020B0503030403020204" pitchFamily="34" charset="0"/>
              </a:rPr>
              <a:t>-&gt; Proxy SIP/XMPP per </a:t>
            </a:r>
            <a:r>
              <a:rPr lang="it-IT" dirty="0" err="1" smtClean="0">
                <a:latin typeface="Source Sans Pro" panose="020B0503030403020204" pitchFamily="34" charset="0"/>
              </a:rPr>
              <a:t>Federation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72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bgerundetes Rechteck 19"/>
          <p:cNvSpPr/>
          <p:nvPr/>
        </p:nvSpPr>
        <p:spPr>
          <a:xfrm>
            <a:off x="1187624" y="5631198"/>
            <a:ext cx="7056784" cy="750130"/>
          </a:xfrm>
          <a:prstGeom prst="roundRect">
            <a:avLst/>
          </a:prstGeom>
          <a:solidFill>
            <a:schemeClr val="bg1"/>
          </a:solidFill>
          <a:ln>
            <a:solidFill>
              <a:srgbClr val="C7E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de-DE" dirty="0">
              <a:latin typeface="Source Sans Pro" panose="020B0503030403020204" pitchFamily="34" charset="0"/>
            </a:endParaRPr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39750" y="1123200"/>
            <a:ext cx="4752330" cy="5112000"/>
          </a:xfrm>
        </p:spPr>
        <p:txBody>
          <a:bodyPr/>
          <a:lstStyle/>
          <a:p>
            <a:r>
              <a:rPr lang="en-US" dirty="0"/>
              <a:t>Server </a:t>
            </a:r>
            <a:r>
              <a:rPr lang="en-US" dirty="0" smtClean="0"/>
              <a:t>Systems</a:t>
            </a:r>
            <a:endParaRPr lang="en-US" dirty="0"/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Windows </a:t>
            </a:r>
            <a:r>
              <a:rPr lang="en-US" sz="1600" dirty="0">
                <a:latin typeface="Source Sans Pro Black" panose="020B0803030403020204" pitchFamily="34" charset="0"/>
              </a:rPr>
              <a:t>Server 2008 </a:t>
            </a:r>
            <a:r>
              <a:rPr lang="en-US" sz="1200" i="1" dirty="0" smtClean="0">
                <a:latin typeface="Source Sans Pro Black" panose="020B0803030403020204" pitchFamily="34" charset="0"/>
              </a:rPr>
              <a:t>(</a:t>
            </a:r>
            <a:r>
              <a:rPr lang="en-US" sz="1200" i="1" dirty="0">
                <a:latin typeface="Source Sans Pro Black" panose="020B0803030403020204" pitchFamily="34" charset="0"/>
              </a:rPr>
              <a:t>x86/x64)</a:t>
            </a:r>
          </a:p>
          <a:p>
            <a:pPr lvl="1"/>
            <a:r>
              <a:rPr lang="en-US" sz="1600" dirty="0">
                <a:latin typeface="Source Sans Pro Black" panose="020B0803030403020204" pitchFamily="34" charset="0"/>
              </a:rPr>
              <a:t>Windows Server 2008 </a:t>
            </a:r>
            <a:r>
              <a:rPr lang="en-US" sz="1600" dirty="0" smtClean="0">
                <a:latin typeface="Source Sans Pro Black" panose="020B0803030403020204" pitchFamily="34" charset="0"/>
              </a:rPr>
              <a:t>R2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Windows Server 2012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Windows Server 2012R2</a:t>
            </a:r>
            <a:r>
              <a:rPr lang="en-US" dirty="0">
                <a:latin typeface="Source Sans Pro Black" panose="020B0803030403020204" pitchFamily="34" charset="0"/>
              </a:rPr>
              <a:t/>
            </a:r>
            <a:br>
              <a:rPr lang="en-US" dirty="0">
                <a:latin typeface="Source Sans Pro Black" panose="020B0803030403020204" pitchFamily="34" charset="0"/>
              </a:rPr>
            </a:br>
            <a:endParaRPr lang="en-US" dirty="0">
              <a:latin typeface="Source Sans Pro Black" panose="020B0803030403020204" pitchFamily="34" charset="0"/>
            </a:endParaRPr>
          </a:p>
          <a:p>
            <a:r>
              <a:rPr lang="en-US" dirty="0"/>
              <a:t>Client </a:t>
            </a:r>
            <a:r>
              <a:rPr lang="en-US" dirty="0" smtClean="0"/>
              <a:t>Systems</a:t>
            </a:r>
            <a:endParaRPr lang="en-US" dirty="0"/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Microsoft </a:t>
            </a:r>
            <a:r>
              <a:rPr lang="en-US" sz="1600" dirty="0">
                <a:latin typeface="Source Sans Pro Black" panose="020B0803030403020204" pitchFamily="34" charset="0"/>
              </a:rPr>
              <a:t>Windows 7 </a:t>
            </a:r>
            <a:r>
              <a:rPr lang="en-US" sz="1200" i="1" dirty="0" smtClean="0">
                <a:latin typeface="Source Sans Pro Black" panose="020B0803030403020204" pitchFamily="34" charset="0"/>
              </a:rPr>
              <a:t>(</a:t>
            </a:r>
            <a:r>
              <a:rPr lang="en-US" sz="1200" i="1" dirty="0">
                <a:latin typeface="Source Sans Pro Black" panose="020B0803030403020204" pitchFamily="34" charset="0"/>
              </a:rPr>
              <a:t>x86/x64</a:t>
            </a:r>
            <a:r>
              <a:rPr lang="en-US" sz="1200" i="1" dirty="0" smtClean="0">
                <a:latin typeface="Source Sans Pro Black" panose="020B0803030403020204" pitchFamily="34" charset="0"/>
              </a:rPr>
              <a:t>)</a:t>
            </a:r>
          </a:p>
          <a:p>
            <a:pPr lvl="1"/>
            <a:r>
              <a:rPr lang="de-DE" sz="1600" dirty="0" smtClean="0">
                <a:latin typeface="Source Sans Pro Black" panose="020B0803030403020204" pitchFamily="34" charset="0"/>
              </a:rPr>
              <a:t>Microsoft Windows 8/8.1 </a:t>
            </a:r>
            <a:r>
              <a:rPr lang="en-US" sz="1200" i="1" dirty="0" smtClean="0">
                <a:latin typeface="Source Sans Pro Black" panose="020B0803030403020204" pitchFamily="34" charset="0"/>
              </a:rPr>
              <a:t>(x86/x64)</a:t>
            </a:r>
          </a:p>
          <a:p>
            <a:pPr lvl="1"/>
            <a:r>
              <a:rPr lang="en-US" sz="1600" dirty="0">
                <a:latin typeface="Source Sans Pro Black" panose="020B0803030403020204" pitchFamily="34" charset="0"/>
              </a:rPr>
              <a:t>Windows 10 (x86/x64)</a:t>
            </a:r>
          </a:p>
          <a:p>
            <a:pPr lvl="1"/>
            <a:r>
              <a:rPr lang="en-US" sz="1600" dirty="0">
                <a:latin typeface="Source Sans Pro Black" panose="020B0803030403020204" pitchFamily="34" charset="0"/>
              </a:rPr>
              <a:t>Apple OSX </a:t>
            </a:r>
            <a:r>
              <a:rPr lang="en-US" sz="1600" dirty="0" smtClean="0">
                <a:latin typeface="Source Sans Pro Black" panose="020B0803030403020204" pitchFamily="34" charset="0"/>
              </a:rPr>
              <a:t>10.6.8 </a:t>
            </a:r>
            <a:r>
              <a:rPr lang="en-US" sz="1600" dirty="0">
                <a:latin typeface="Source Sans Pro Black" panose="020B0803030403020204" pitchFamily="34" charset="0"/>
              </a:rPr>
              <a:t>or </a:t>
            </a:r>
            <a:r>
              <a:rPr lang="en-US" sz="1600" dirty="0" smtClean="0">
                <a:latin typeface="Source Sans Pro Black" panose="020B0803030403020204" pitchFamily="34" charset="0"/>
              </a:rPr>
              <a:t>higher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iOS 8.x or higher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Android 4.0 or higher</a:t>
            </a:r>
            <a:endParaRPr lang="en-US" sz="1600" dirty="0">
              <a:latin typeface="Source Sans Pro Black" panose="020B0803030403020204" pitchFamily="34" charset="0"/>
            </a:endParaRPr>
          </a:p>
          <a:p>
            <a:pPr marL="457119" lvl="1" indent="0">
              <a:buNone/>
            </a:pPr>
            <a:endParaRPr lang="en-US" sz="1200" i="1" dirty="0" smtClean="0">
              <a:latin typeface="Source Sans Pro Black" panose="020B0803030403020204" pitchFamily="34" charset="0"/>
            </a:endParaRPr>
          </a:p>
          <a:p>
            <a:pPr lvl="1"/>
            <a:endParaRPr lang="en-US" sz="1600" dirty="0">
              <a:latin typeface="Source Sans Pro Black" panose="020B0803030403020204" pitchFamily="34" charset="0"/>
            </a:endParaRPr>
          </a:p>
        </p:txBody>
      </p:sp>
      <p:sp>
        <p:nvSpPr>
          <p:cNvPr id="9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Requisiti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di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Sistema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ProCall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Enterprise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5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>
            <a:normAutofit/>
          </a:bodyPr>
          <a:lstStyle/>
          <a:p>
            <a:r>
              <a:rPr lang="de-DE" smtClean="0"/>
              <a:t>PM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21" name="Inhaltsplatzhalter 6"/>
          <p:cNvSpPr txBox="1">
            <a:spLocks/>
          </p:cNvSpPr>
          <p:nvPr/>
        </p:nvSpPr>
        <p:spPr>
          <a:xfrm>
            <a:off x="4572000" y="1124744"/>
            <a:ext cx="5068532" cy="4752528"/>
          </a:xfrm>
          <a:prstGeom prst="rect">
            <a:avLst/>
          </a:prstGeom>
        </p:spPr>
        <p:txBody>
          <a:bodyPr/>
          <a:lstStyle>
            <a:lvl1pPr marL="342839" indent="-342839" algn="l" defTabSz="914239" rtl="0" eaLnBrk="1" latinLnBrk="0" hangingPunct="1">
              <a:spcBef>
                <a:spcPct val="20000"/>
              </a:spcBef>
              <a:buClr>
                <a:srgbClr val="4D4D4D"/>
              </a:buClr>
              <a:buFont typeface="Arial" panose="020B0604020202020204" pitchFamily="34" charset="0"/>
              <a:buChar char="●"/>
              <a:defRPr lang="de-DE" sz="180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742819" indent="-285700" algn="l" defTabSz="914239" rtl="0" eaLnBrk="1" latinLnBrk="0" hangingPunct="1">
              <a:spcBef>
                <a:spcPct val="20000"/>
              </a:spcBef>
              <a:buClr>
                <a:srgbClr val="4D4D4D"/>
              </a:buClr>
              <a:buFont typeface="Arial" panose="020B0604020202020204" pitchFamily="34" charset="0"/>
              <a:buChar char="●"/>
              <a:defRPr lang="de-DE" sz="180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1142798" indent="-228560" algn="l" defTabSz="914239" rtl="0" eaLnBrk="1" latinLnBrk="0" hangingPunct="1">
              <a:spcBef>
                <a:spcPct val="20000"/>
              </a:spcBef>
              <a:buClr>
                <a:srgbClr val="4D4D4D"/>
              </a:buClr>
              <a:buFont typeface="Arial" panose="020B0604020202020204" pitchFamily="34" charset="0"/>
              <a:buChar char="●"/>
              <a:defRPr lang="de-DE" sz="140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599918" indent="-228560" algn="l" defTabSz="914239" rtl="0" eaLnBrk="1" latinLnBrk="0" hangingPunct="1">
              <a:spcBef>
                <a:spcPct val="20000"/>
              </a:spcBef>
              <a:buClr>
                <a:srgbClr val="4D4D4D"/>
              </a:buClr>
              <a:buFont typeface="Symbol" panose="05050102010706020507" pitchFamily="18" charset="2"/>
              <a:buChar char="-"/>
              <a:defRPr lang="de-DE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037" indent="-228560" algn="l" defTabSz="914239" rtl="0" eaLnBrk="1" latinLnBrk="0" hangingPunct="1">
              <a:spcBef>
                <a:spcPct val="20000"/>
              </a:spcBef>
              <a:buClr>
                <a:srgbClr val="4D4D4D"/>
              </a:buClr>
              <a:buFont typeface="Symbol" panose="05050102010706020507" pitchFamily="18" charset="2"/>
              <a:buChar char="-"/>
              <a:defRPr lang="de-DE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Source Sans Pro Black" panose="020B0803030403020204" pitchFamily="34" charset="0"/>
              </a:rPr>
              <a:t>Optional Environment</a:t>
            </a:r>
            <a:endParaRPr lang="en-US" dirty="0">
              <a:latin typeface="Source Sans Pro Black" panose="020B0803030403020204" pitchFamily="34" charset="0"/>
            </a:endParaRP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Microsoft Hyper-V</a:t>
            </a:r>
          </a:p>
          <a:p>
            <a:pPr lvl="1"/>
            <a:r>
              <a:rPr lang="de-DE" sz="1600" dirty="0" smtClean="0">
                <a:latin typeface="Source Sans Pro Black" panose="020B0803030403020204" pitchFamily="34" charset="0"/>
              </a:rPr>
              <a:t>Microsoft Exchange </a:t>
            </a:r>
            <a:r>
              <a:rPr lang="de-DE" sz="1600" dirty="0" err="1" smtClean="0">
                <a:latin typeface="Source Sans Pro Black" panose="020B0803030403020204" pitchFamily="34" charset="0"/>
              </a:rPr>
              <a:t>from</a:t>
            </a:r>
            <a:r>
              <a:rPr lang="de-DE" sz="1600" dirty="0" smtClean="0">
                <a:latin typeface="Source Sans Pro Black" panose="020B0803030403020204" pitchFamily="34" charset="0"/>
              </a:rPr>
              <a:t> 2003</a:t>
            </a:r>
            <a:endParaRPr lang="en-US" sz="1600" dirty="0" smtClean="0">
              <a:latin typeface="Source Sans Pro Black" panose="020B0803030403020204" pitchFamily="34" charset="0"/>
            </a:endParaRPr>
          </a:p>
          <a:p>
            <a:pPr lvl="1"/>
            <a:r>
              <a:rPr lang="en-US" sz="1600" dirty="0" err="1" smtClean="0">
                <a:latin typeface="Source Sans Pro Black" panose="020B0803030403020204" pitchFamily="34" charset="0"/>
              </a:rPr>
              <a:t>VMWare</a:t>
            </a:r>
            <a:r>
              <a:rPr lang="en-US" sz="1600" dirty="0" smtClean="0">
                <a:latin typeface="Source Sans Pro Black" panose="020B0803030403020204" pitchFamily="34" charset="0"/>
              </a:rPr>
              <a:t> from Version 4.5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Microsoft Active Directory</a:t>
            </a:r>
          </a:p>
          <a:p>
            <a:pPr lvl="1"/>
            <a:r>
              <a:rPr lang="en-US" sz="1600" dirty="0" smtClean="0">
                <a:latin typeface="Source Sans Pro Black" panose="020B0803030403020204" pitchFamily="34" charset="0"/>
              </a:rPr>
              <a:t>Citrix </a:t>
            </a:r>
            <a:r>
              <a:rPr lang="en-US" sz="1600" dirty="0" err="1" smtClean="0">
                <a:latin typeface="Source Sans Pro Black" panose="020B0803030403020204" pitchFamily="34" charset="0"/>
              </a:rPr>
              <a:t>XenApp</a:t>
            </a:r>
            <a:r>
              <a:rPr lang="en-US" sz="1600" dirty="0" smtClean="0">
                <a:latin typeface="Source Sans Pro" panose="020B0503030403020204" pitchFamily="34" charset="0"/>
              </a:rPr>
              <a:t/>
            </a:r>
            <a:br>
              <a:rPr lang="en-US" sz="1600" dirty="0" smtClean="0">
                <a:latin typeface="Source Sans Pro" panose="020B0503030403020204" pitchFamily="34" charset="0"/>
              </a:rPr>
            </a:br>
            <a:endParaRPr lang="en-US" sz="1600" dirty="0" smtClean="0">
              <a:latin typeface="Source Sans Pro" panose="020B0503030403020204" pitchFamily="34" charset="0"/>
            </a:endParaRPr>
          </a:p>
          <a:p>
            <a:pPr lvl="1"/>
            <a:endParaRPr lang="en-US" sz="1200" i="1" dirty="0" smtClean="0">
              <a:latin typeface="Source Sans Pro" panose="020B0503030403020204" pitchFamily="34" charset="0"/>
            </a:endParaRPr>
          </a:p>
          <a:p>
            <a:pPr lvl="1"/>
            <a:endParaRPr lang="en-US" sz="1600" dirty="0">
              <a:latin typeface="Source Sans Pro" panose="020B0503030403020204" pitchFamily="34" charset="0"/>
            </a:endParaRPr>
          </a:p>
        </p:txBody>
      </p:sp>
      <p:pic>
        <p:nvPicPr>
          <p:cNvPr id="2056" name="Picture 8" descr="K:\PRODUKTMANAGEMENT\Zertifizierungen\Windows8_compatible\compatiblewithWindows8\Windows_Server_2012_Certified\Online_Web\EN_WS12_Cert_Blu286_2_rg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80300"/>
            <a:ext cx="742798" cy="87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4"/>
          <p:cNvPicPr>
            <a:picLocks noChangeAspect="1" noChangeArrowheads="1"/>
          </p:cNvPicPr>
          <p:nvPr/>
        </p:nvPicPr>
        <p:blipFill>
          <a:blip r:embed="rId4" cstate="print"/>
          <a:srcRect t="3458"/>
          <a:stretch>
            <a:fillRect/>
          </a:stretch>
        </p:blipFill>
        <p:spPr bwMode="auto">
          <a:xfrm>
            <a:off x="2290462" y="5785174"/>
            <a:ext cx="1057402" cy="43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7927" y="5785174"/>
            <a:ext cx="1066081" cy="43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K:\PRODUKTMANAGEMENT\Zertifizierungen\MS_Partner_Logo\MS_Partner_Logo\Application Development\MS_Partner_Gold_AppDev_whit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698644"/>
            <a:ext cx="2156693" cy="60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1" descr="https://connect.microsoft.com/images/msconnect_logo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836354"/>
            <a:ext cx="892561" cy="33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5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PCE5 - </a:t>
            </a:r>
            <a:r>
              <a:rPr lang="de-DE" dirty="0" err="1" smtClean="0"/>
              <a:t>Installazione</a:t>
            </a:r>
            <a:r>
              <a:rPr lang="de-DE" dirty="0" smtClean="0"/>
              <a:t> </a:t>
            </a:r>
            <a:r>
              <a:rPr lang="de-DE" dirty="0" err="1" smtClean="0"/>
              <a:t>Step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Step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874019" y="5074128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Manuale di installazione PDF a corredo del corso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1124744"/>
            <a:ext cx="4829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1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PCE5 - </a:t>
            </a:r>
            <a:r>
              <a:rPr lang="de-DE" dirty="0" err="1" smtClean="0"/>
              <a:t>Dominio</a:t>
            </a:r>
            <a:r>
              <a:rPr lang="de-DE" dirty="0" smtClean="0"/>
              <a:t> Presence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40000" y="1052736"/>
            <a:ext cx="80967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All’interno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Enterprise, gli utenti sono utenti SIP.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Pertanto sono identificati con la nomenclatura </a:t>
            </a:r>
            <a:r>
              <a:rPr lang="it-IT" i="1" dirty="0" smtClean="0">
                <a:latin typeface="Source Sans Pro" panose="020B0503030403020204" pitchFamily="34" charset="0"/>
                <a:hlinkClick r:id="rId3"/>
              </a:rPr>
              <a:t>nomeutente@dominio.it</a:t>
            </a:r>
            <a:r>
              <a:rPr lang="it-IT" i="1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i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Il dominio di </a:t>
            </a:r>
            <a:r>
              <a:rPr lang="it-IT" dirty="0" err="1" smtClean="0">
                <a:latin typeface="Source Sans Pro" panose="020B0503030403020204" pitchFamily="34" charset="0"/>
              </a:rPr>
              <a:t>presence</a:t>
            </a:r>
            <a:r>
              <a:rPr lang="it-IT" dirty="0" smtClean="0">
                <a:latin typeface="Source Sans Pro" panose="020B0503030403020204" pitchFamily="34" charset="0"/>
              </a:rPr>
              <a:t> viene quindi utilizzato anche per l’identificazione univoca degli utenti interni. Motivo per cui esso è l’unico parametro non modificabile al di fuori del </a:t>
            </a:r>
            <a:r>
              <a:rPr lang="it-IT" dirty="0" err="1" smtClean="0">
                <a:latin typeface="Source Sans Pro" panose="020B0503030403020204" pitchFamily="34" charset="0"/>
              </a:rPr>
              <a:t>Wizard</a:t>
            </a:r>
            <a:r>
              <a:rPr lang="it-IT" dirty="0" smtClean="0">
                <a:latin typeface="Source Sans Pro" panose="020B0503030403020204" pitchFamily="34" charset="0"/>
              </a:rPr>
              <a:t> di installazione dello </a:t>
            </a:r>
            <a:r>
              <a:rPr lang="it-IT" dirty="0" err="1" smtClean="0">
                <a:latin typeface="Source Sans Pro" panose="020B0503030403020204" pitchFamily="34" charset="0"/>
              </a:rPr>
              <a:t>UCServer</a:t>
            </a:r>
            <a:r>
              <a:rPr lang="it-IT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È possibile modificarlo in un secondo tempo, eseguendo il </a:t>
            </a:r>
            <a:r>
              <a:rPr lang="it-IT" dirty="0" err="1" smtClean="0">
                <a:latin typeface="Source Sans Pro" panose="020B0503030403020204" pitchFamily="34" charset="0"/>
              </a:rPr>
              <a:t>wizard</a:t>
            </a:r>
            <a:r>
              <a:rPr lang="it-IT" dirty="0" smtClean="0">
                <a:latin typeface="Source Sans Pro" panose="020B0503030403020204" pitchFamily="34" charset="0"/>
              </a:rPr>
              <a:t> «</a:t>
            </a:r>
            <a:r>
              <a:rPr lang="it-IT" dirty="0" err="1" smtClean="0">
                <a:latin typeface="Source Sans Pro" panose="020B0503030403020204" pitchFamily="34" charset="0"/>
              </a:rPr>
              <a:t>UCServer</a:t>
            </a:r>
            <a:r>
              <a:rPr lang="it-IT" dirty="0" smtClean="0">
                <a:latin typeface="Source Sans Pro" panose="020B0503030403020204" pitchFamily="34" charset="0"/>
              </a:rPr>
              <a:t> Server Setup». Il disservizio sarà, però, la perdita di tutte le configurazioni relative agli utenti (</a:t>
            </a:r>
            <a:r>
              <a:rPr lang="it-IT" dirty="0" err="1" smtClean="0">
                <a:latin typeface="Source Sans Pro" panose="020B0503030403020204" pitchFamily="34" charset="0"/>
              </a:rPr>
              <a:t>Permission</a:t>
            </a:r>
            <a:r>
              <a:rPr lang="it-IT" dirty="0" smtClean="0">
                <a:latin typeface="Source Sans Pro" panose="020B0503030403020204" pitchFamily="34" charset="0"/>
              </a:rPr>
              <a:t>, Elenco preferiti, Autorizzazioni </a:t>
            </a:r>
            <a:r>
              <a:rPr lang="it-IT" dirty="0" err="1" smtClean="0">
                <a:latin typeface="Source Sans Pro" panose="020B0503030403020204" pitchFamily="34" charset="0"/>
              </a:rPr>
              <a:t>Federation</a:t>
            </a:r>
            <a:r>
              <a:rPr lang="it-IT" dirty="0" smtClean="0">
                <a:latin typeface="Source Sans Pro" panose="020B0503030403020204" pitchFamily="34" charset="0"/>
              </a:rPr>
              <a:t>, </a:t>
            </a:r>
            <a:r>
              <a:rPr lang="it-IT" dirty="0" err="1" smtClean="0">
                <a:latin typeface="Source Sans Pro" panose="020B0503030403020204" pitchFamily="34" charset="0"/>
              </a:rPr>
              <a:t>etc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508" y="4293096"/>
            <a:ext cx="2693704" cy="190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ProCall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Enterprise - Client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391" y="1412776"/>
            <a:ext cx="6601392" cy="3772224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4678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Installazione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client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manuale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340768"/>
            <a:ext cx="799698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È sufficiente eseguire il file UCClient_it.msi sulla workstation di riferimento.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Sarà eseguito un </a:t>
            </a:r>
            <a:r>
              <a:rPr lang="it-IT" dirty="0" err="1" smtClean="0">
                <a:latin typeface="Source Sans Pro" panose="020B0503030403020204" pitchFamily="34" charset="0"/>
              </a:rPr>
              <a:t>wizard</a:t>
            </a:r>
            <a:r>
              <a:rPr lang="it-IT" dirty="0" smtClean="0">
                <a:latin typeface="Source Sans Pro" panose="020B0503030403020204" pitchFamily="34" charset="0"/>
              </a:rPr>
              <a:t> di configurazione in cui inserire i parametri necessari: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Server (utilizzando un IP/</a:t>
            </a:r>
            <a:r>
              <a:rPr lang="it-IT" dirty="0" err="1" smtClean="0">
                <a:latin typeface="Source Sans Pro" panose="020B0503030403020204" pitchFamily="34" charset="0"/>
              </a:rPr>
              <a:t>Hostname</a:t>
            </a:r>
            <a:r>
              <a:rPr lang="it-IT" dirty="0" smtClean="0">
                <a:latin typeface="Source Sans Pro" panose="020B0503030403020204" pitchFamily="34" charset="0"/>
              </a:rPr>
              <a:t> Statico oppure il record DNS SRV </a:t>
            </a:r>
            <a:r>
              <a:rPr lang="it-IT" i="1" dirty="0" smtClean="0">
                <a:latin typeface="Source Sans Pro" panose="020B0503030403020204" pitchFamily="34" charset="0"/>
              </a:rPr>
              <a:t>_</a:t>
            </a:r>
            <a:r>
              <a:rPr lang="it-IT" i="1" dirty="0" err="1" smtClean="0">
                <a:latin typeface="Source Sans Pro" panose="020B0503030403020204" pitchFamily="34" charset="0"/>
              </a:rPr>
              <a:t>ctiserver</a:t>
            </a:r>
            <a:r>
              <a:rPr lang="it-IT" i="1" dirty="0" smtClean="0">
                <a:latin typeface="Source Sans Pro" panose="020B0503030403020204" pitchFamily="34" charset="0"/>
              </a:rPr>
              <a:t>._</a:t>
            </a:r>
            <a:r>
              <a:rPr lang="it-IT" i="1" dirty="0" err="1" smtClean="0">
                <a:latin typeface="Source Sans Pro" panose="020B0503030403020204" pitchFamily="34" charset="0"/>
              </a:rPr>
              <a:t>tcp.dominio.local</a:t>
            </a:r>
            <a:r>
              <a:rPr lang="it-IT" i="1" dirty="0" smtClean="0">
                <a:latin typeface="Source Sans Pro" panose="020B0503030403020204" pitchFamily="34" charset="0"/>
              </a:rPr>
              <a:t> 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  <a:endParaRPr lang="it-IT" i="1" dirty="0" smtClean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Credenziali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Se l’opzione «Permetti agli utenti di configurare il proprio profilo» è abilitata (lato server) durante il </a:t>
            </a:r>
            <a:r>
              <a:rPr lang="it-IT" dirty="0" err="1" smtClean="0">
                <a:latin typeface="Source Sans Pro" panose="020B0503030403020204" pitchFamily="34" charset="0"/>
              </a:rPr>
              <a:t>wizard</a:t>
            </a:r>
            <a:r>
              <a:rPr lang="it-IT" dirty="0" smtClean="0">
                <a:latin typeface="Source Sans Pro" panose="020B0503030403020204" pitchFamily="34" charset="0"/>
              </a:rPr>
              <a:t> sarà possibile modificare anche i dati anagrafici e le associazioni interno dell’utente. Altrimenti sarà necessario inserire le credenziali di amministratore </a:t>
            </a:r>
            <a:r>
              <a:rPr lang="it-IT" dirty="0" err="1" smtClean="0">
                <a:latin typeface="Source Sans Pro" panose="020B0503030403020204" pitchFamily="34" charset="0"/>
              </a:rPr>
              <a:t>UCServer</a:t>
            </a:r>
            <a:r>
              <a:rPr lang="it-IT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Il client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>
                <a:latin typeface="Source Sans Pro" panose="020B0503030403020204" pitchFamily="34" charset="0"/>
              </a:rPr>
              <a:t>5</a:t>
            </a:r>
            <a:r>
              <a:rPr lang="it-IT" dirty="0" smtClean="0">
                <a:latin typeface="Source Sans Pro" panose="020B0503030403020204" pitchFamily="34" charset="0"/>
              </a:rPr>
              <a:t> Enterprise gestisce sia l’integrazione su installazioni MS Office a 32 che 64bit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21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Installazione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tramite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UCServer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256926"/>
            <a:ext cx="79969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In caso di integrazione con Active Directory, è possibile «</a:t>
            </a:r>
            <a:r>
              <a:rPr lang="it-IT" dirty="0" err="1" smtClean="0">
                <a:latin typeface="Source Sans Pro" panose="020B0503030403020204" pitchFamily="34" charset="0"/>
              </a:rPr>
              <a:t>pushare</a:t>
            </a:r>
            <a:r>
              <a:rPr lang="it-IT" dirty="0" smtClean="0">
                <a:latin typeface="Source Sans Pro" panose="020B0503030403020204" pitchFamily="34" charset="0"/>
              </a:rPr>
              <a:t>» l’installazione client sulle workstation tramite un piccolo servizio chiamato «Update Service»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Dall’elenco «Computer» selezionate una o N postazioni e, dal menu contestuale, «Installa Software»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Durante un breve </a:t>
            </a:r>
            <a:r>
              <a:rPr lang="it-IT" dirty="0" err="1" smtClean="0">
                <a:latin typeface="Source Sans Pro" panose="020B0503030403020204" pitchFamily="34" charset="0"/>
              </a:rPr>
              <a:t>wizard</a:t>
            </a:r>
            <a:r>
              <a:rPr lang="it-IT" dirty="0" smtClean="0">
                <a:latin typeface="Source Sans Pro" panose="020B0503030403020204" pitchFamily="34" charset="0"/>
              </a:rPr>
              <a:t> vi verranno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chieste le credenziali amministrative con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permessi sulla singola workstation. Il</a:t>
            </a:r>
          </a:p>
          <a:p>
            <a:r>
              <a:rPr lang="it-IT" dirty="0">
                <a:latin typeface="Source Sans Pro" panose="020B0503030403020204" pitchFamily="34" charset="0"/>
              </a:rPr>
              <a:t>s</a:t>
            </a:r>
            <a:r>
              <a:rPr lang="it-IT" dirty="0" smtClean="0">
                <a:latin typeface="Source Sans Pro" panose="020B0503030403020204" pitchFamily="34" charset="0"/>
              </a:rPr>
              <a:t>oftware </a:t>
            </a:r>
            <a:r>
              <a:rPr lang="it-IT" dirty="0" err="1" smtClean="0">
                <a:latin typeface="Source Sans Pro" panose="020B0503030403020204" pitchFamily="34" charset="0"/>
              </a:rPr>
              <a:t>pusherà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l’installer</a:t>
            </a:r>
            <a:r>
              <a:rPr lang="it-IT" dirty="0" smtClean="0">
                <a:latin typeface="Source Sans Pro" panose="020B0503030403020204" pitchFamily="34" charset="0"/>
              </a:rPr>
              <a:t> nella </a:t>
            </a:r>
            <a:r>
              <a:rPr lang="it-IT" dirty="0" err="1" smtClean="0">
                <a:latin typeface="Source Sans Pro" panose="020B0503030403020204" pitchFamily="34" charset="0"/>
              </a:rPr>
              <a:t>condivis</a:t>
            </a:r>
            <a:r>
              <a:rPr lang="it-IT" dirty="0" smtClean="0">
                <a:latin typeface="Source Sans Pro" panose="020B0503030403020204" pitchFamily="34" charset="0"/>
              </a:rPr>
              <a:t>-</a:t>
            </a:r>
          </a:p>
          <a:p>
            <a:r>
              <a:rPr lang="it-IT" dirty="0">
                <a:latin typeface="Source Sans Pro" panose="020B0503030403020204" pitchFamily="34" charset="0"/>
              </a:rPr>
              <a:t>i</a:t>
            </a:r>
            <a:r>
              <a:rPr lang="it-IT" dirty="0" smtClean="0">
                <a:latin typeface="Source Sans Pro" panose="020B0503030403020204" pitchFamily="34" charset="0"/>
              </a:rPr>
              <a:t>one «</a:t>
            </a:r>
            <a:r>
              <a:rPr lang="it-IT" dirty="0" err="1" smtClean="0">
                <a:latin typeface="Source Sans Pro" panose="020B0503030403020204" pitchFamily="34" charset="0"/>
              </a:rPr>
              <a:t>Admin</a:t>
            </a:r>
            <a:r>
              <a:rPr lang="it-IT" dirty="0" smtClean="0">
                <a:latin typeface="Source Sans Pro" panose="020B0503030403020204" pitchFamily="34" charset="0"/>
              </a:rPr>
              <a:t>$» della WS quindi accertarsi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dell’eventuale disattivazione del </a:t>
            </a:r>
            <a:r>
              <a:rPr lang="it-IT" dirty="0" err="1" smtClean="0">
                <a:latin typeface="Source Sans Pro" panose="020B0503030403020204" pitchFamily="34" charset="0"/>
              </a:rPr>
              <a:t>serivizio</a:t>
            </a:r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>
                <a:latin typeface="Source Sans Pro" panose="020B0503030403020204" pitchFamily="34" charset="0"/>
              </a:rPr>
              <a:t>o</a:t>
            </a:r>
            <a:r>
              <a:rPr lang="it-IT" dirty="0" smtClean="0">
                <a:latin typeface="Source Sans Pro" panose="020B0503030403020204" pitchFamily="34" charset="0"/>
              </a:rPr>
              <a:t> di problemi di risoluzione/</a:t>
            </a:r>
            <a:r>
              <a:rPr lang="it-IT" dirty="0" err="1" smtClean="0">
                <a:latin typeface="Source Sans Pro" panose="020B0503030403020204" pitchFamily="34" charset="0"/>
              </a:rPr>
              <a:t>firewalling</a:t>
            </a:r>
            <a:r>
              <a:rPr lang="it-IT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879683"/>
            <a:ext cx="3149384" cy="267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9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Installazione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tramite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MS GPO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Innanzitutto è necessario preparare il pacchetto all’installazione eseguendo, da riga di comando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pPr algn="ctr"/>
            <a:r>
              <a:rPr lang="it-IT" i="1" dirty="0" err="1" smtClean="0">
                <a:latin typeface="Source Sans Pro" panose="020B0503030403020204" pitchFamily="34" charset="0"/>
              </a:rPr>
              <a:t>msiexec</a:t>
            </a:r>
            <a:r>
              <a:rPr lang="it-IT" i="1" dirty="0" smtClean="0">
                <a:latin typeface="Source Sans Pro" panose="020B0503030403020204" pitchFamily="34" charset="0"/>
              </a:rPr>
              <a:t> /a UCClient_it.msi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A questo punto, dal pannello «Active Directory </a:t>
            </a:r>
            <a:r>
              <a:rPr lang="it-IT" dirty="0" err="1" smtClean="0">
                <a:latin typeface="Source Sans Pro" panose="020B0503030403020204" pitchFamily="34" charset="0"/>
              </a:rPr>
              <a:t>Users</a:t>
            </a:r>
            <a:r>
              <a:rPr lang="it-IT" dirty="0" smtClean="0">
                <a:latin typeface="Source Sans Pro" panose="020B0503030403020204" pitchFamily="34" charset="0"/>
              </a:rPr>
              <a:t> and </a:t>
            </a:r>
            <a:r>
              <a:rPr lang="it-IT" dirty="0" err="1" smtClean="0">
                <a:latin typeface="Source Sans Pro" panose="020B0503030403020204" pitchFamily="34" charset="0"/>
              </a:rPr>
              <a:t>Computers</a:t>
            </a:r>
            <a:r>
              <a:rPr lang="it-IT" dirty="0" smtClean="0">
                <a:latin typeface="Source Sans Pro" panose="020B0503030403020204" pitchFamily="34" charset="0"/>
              </a:rPr>
              <a:t>» evochiamo il menu contestuale sulla OU che ci interessa (contenente utenti o computer) -&gt; </a:t>
            </a:r>
            <a:r>
              <a:rPr lang="it-IT" dirty="0" err="1" smtClean="0">
                <a:latin typeface="Source Sans Pro" panose="020B0503030403020204" pitchFamily="34" charset="0"/>
              </a:rPr>
              <a:t>All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Tasks</a:t>
            </a:r>
            <a:r>
              <a:rPr lang="it-IT" dirty="0" smtClean="0">
                <a:latin typeface="Source Sans Pro" panose="020B0503030403020204" pitchFamily="34" charset="0"/>
              </a:rPr>
              <a:t> -&gt; </a:t>
            </a:r>
            <a:r>
              <a:rPr lang="it-IT" dirty="0" err="1" smtClean="0">
                <a:latin typeface="Source Sans Pro" panose="020B0503030403020204" pitchFamily="34" charset="0"/>
              </a:rPr>
              <a:t>Resultant</a:t>
            </a:r>
            <a:r>
              <a:rPr lang="it-IT" dirty="0" smtClean="0">
                <a:latin typeface="Source Sans Pro" panose="020B0503030403020204" pitchFamily="34" charset="0"/>
              </a:rPr>
              <a:t> Set of </a:t>
            </a:r>
            <a:r>
              <a:rPr lang="it-IT" dirty="0" err="1" smtClean="0">
                <a:latin typeface="Source Sans Pro" panose="020B0503030403020204" pitchFamily="34" charset="0"/>
              </a:rPr>
              <a:t>Policies</a:t>
            </a:r>
            <a:r>
              <a:rPr lang="it-IT" dirty="0" smtClean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Se non è già presente, verrà generata una policy di default seguendo i </a:t>
            </a:r>
            <a:r>
              <a:rPr lang="it-IT" dirty="0" err="1" smtClean="0">
                <a:latin typeface="Source Sans Pro" panose="020B0503030403020204" pitchFamily="34" charset="0"/>
              </a:rPr>
              <a:t>template</a:t>
            </a:r>
            <a:r>
              <a:rPr lang="it-IT" dirty="0" smtClean="0">
                <a:latin typeface="Source Sans Pro" panose="020B0503030403020204" pitchFamily="34" charset="0"/>
              </a:rPr>
              <a:t> già presenti. Una volta aperto il pannello riepilogativo della policy facciamo tasto destro su «Computer» o «</a:t>
            </a:r>
            <a:r>
              <a:rPr lang="it-IT" dirty="0" err="1" smtClean="0">
                <a:latin typeface="Source Sans Pro" panose="020B0503030403020204" pitchFamily="34" charset="0"/>
              </a:rPr>
              <a:t>Users</a:t>
            </a:r>
            <a:r>
              <a:rPr lang="it-IT" dirty="0" smtClean="0">
                <a:latin typeface="Source Sans Pro" panose="020B0503030403020204" pitchFamily="34" charset="0"/>
              </a:rPr>
              <a:t>» -&gt; </a:t>
            </a:r>
            <a:r>
              <a:rPr lang="it-IT" dirty="0" err="1" smtClean="0">
                <a:latin typeface="Source Sans Pro" panose="020B0503030403020204" pitchFamily="34" charset="0"/>
              </a:rPr>
              <a:t>Properties</a:t>
            </a:r>
            <a:r>
              <a:rPr lang="it-IT" dirty="0" smtClean="0">
                <a:latin typeface="Source Sans Pro" panose="020B0503030403020204" pitchFamily="34" charset="0"/>
              </a:rPr>
              <a:t> -&gt; Selezioniamo la policy -&gt; </a:t>
            </a:r>
            <a:r>
              <a:rPr lang="it-IT" dirty="0" err="1" smtClean="0">
                <a:latin typeface="Source Sans Pro" panose="020B0503030403020204" pitchFamily="34" charset="0"/>
              </a:rPr>
              <a:t>Edit</a:t>
            </a:r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Nel nuovo pannello di </a:t>
            </a:r>
            <a:r>
              <a:rPr lang="it-IT" dirty="0" err="1" smtClean="0">
                <a:latin typeface="Source Sans Pro" panose="020B0503030403020204" pitchFamily="34" charset="0"/>
              </a:rPr>
              <a:t>Edit</a:t>
            </a:r>
            <a:r>
              <a:rPr lang="it-IT" dirty="0" smtClean="0">
                <a:latin typeface="Source Sans Pro" panose="020B0503030403020204" pitchFamily="34" charset="0"/>
              </a:rPr>
              <a:t> Policy che si aprirà, all’interno dell’elemento Computer </a:t>
            </a:r>
            <a:r>
              <a:rPr lang="it-IT" dirty="0" err="1" smtClean="0">
                <a:latin typeface="Source Sans Pro" panose="020B0503030403020204" pitchFamily="34" charset="0"/>
              </a:rPr>
              <a:t>Configuration</a:t>
            </a:r>
            <a:r>
              <a:rPr lang="it-IT" dirty="0" smtClean="0">
                <a:latin typeface="Source Sans Pro" panose="020B0503030403020204" pitchFamily="34" charset="0"/>
              </a:rPr>
              <a:t> -&gt; Software </a:t>
            </a:r>
            <a:r>
              <a:rPr lang="it-IT" dirty="0" err="1" smtClean="0">
                <a:latin typeface="Source Sans Pro" panose="020B0503030403020204" pitchFamily="34" charset="0"/>
              </a:rPr>
              <a:t>Settings</a:t>
            </a:r>
            <a:r>
              <a:rPr lang="it-IT" dirty="0" smtClean="0">
                <a:latin typeface="Source Sans Pro" panose="020B0503030403020204" pitchFamily="34" charset="0"/>
              </a:rPr>
              <a:t> -&gt; Software </a:t>
            </a:r>
            <a:r>
              <a:rPr lang="it-IT" dirty="0" err="1" smtClean="0">
                <a:latin typeface="Source Sans Pro" panose="020B0503030403020204" pitchFamily="34" charset="0"/>
              </a:rPr>
              <a:t>installation</a:t>
            </a:r>
            <a:r>
              <a:rPr lang="it-IT" dirty="0">
                <a:latin typeface="Source Sans Pro" panose="020B0503030403020204" pitchFamily="34" charset="0"/>
              </a:rPr>
              <a:t> </a:t>
            </a:r>
            <a:r>
              <a:rPr lang="it-IT" dirty="0" smtClean="0">
                <a:latin typeface="Source Sans Pro" panose="020B0503030403020204" pitchFamily="34" charset="0"/>
              </a:rPr>
              <a:t>potremo aggiungere il pacchetto MSI configurato all’inizio della procedura.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In questo modo AD provvederà in autonomia a </a:t>
            </a:r>
            <a:r>
              <a:rPr lang="it-IT" dirty="0" err="1" smtClean="0">
                <a:latin typeface="Source Sans Pro" panose="020B0503030403020204" pitchFamily="34" charset="0"/>
              </a:rPr>
              <a:t>pushare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l’installer</a:t>
            </a:r>
            <a:r>
              <a:rPr lang="it-IT" dirty="0" smtClean="0">
                <a:latin typeface="Source Sans Pro" panose="020B0503030403020204" pitchFamily="34" charset="0"/>
              </a:rPr>
              <a:t> sulle WS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08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Installazione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tramite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MS GPO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Indipendente dallo stato di disponibilità della singola 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Facile da gestire per l’</a:t>
            </a:r>
            <a:r>
              <a:rPr lang="it-IT" dirty="0" err="1" smtClean="0">
                <a:latin typeface="Source Sans Pro" panose="020B0503030403020204" pitchFamily="34" charset="0"/>
              </a:rPr>
              <a:t>Admin</a:t>
            </a:r>
            <a:r>
              <a:rPr lang="it-IT" dirty="0" smtClean="0">
                <a:latin typeface="Source Sans Pro" panose="020B0503030403020204" pitchFamily="34" charset="0"/>
              </a:rPr>
              <a:t> dell’azienda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Svantaggi: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Richiede un’infrastruttura logica complessa e ben manutenuta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80" y="2766521"/>
            <a:ext cx="72675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Agenda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397400" y="533615"/>
            <a:ext cx="804664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Panoramica 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Portfolio </a:t>
            </a:r>
            <a:r>
              <a:rPr lang="it-IT" b="1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estos</a:t>
            </a:r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endParaRPr lang="it-IT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Introduzione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all’installazione, configurazione e funzionamento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dei prodotti </a:t>
            </a: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: </a:t>
            </a: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La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Serie ECSTA 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5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Enterprise (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UCServer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e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Client) 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3.5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Standard,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Professional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&amp; Enterprise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Analytics 2</a:t>
            </a: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Drivers &amp; </a:t>
            </a:r>
            <a:r>
              <a:rPr lang="it-IT" b="1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Middleware</a:t>
            </a: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TAPI, origine e compatibilità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Il driver del produttore, il driver ECSTA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Multi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Istanza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/ Multi </a:t>
            </a: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Vendor</a:t>
            </a: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Soluzioni UC &amp; CTI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Enterprise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Il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Prodotto – Concetti Base e </a:t>
            </a: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Highlights</a:t>
            </a:r>
            <a:endParaRPr lang="it-IT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Integrazione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ai processi produttivi con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Enterprise</a:t>
            </a:r>
          </a:p>
          <a:p>
            <a:pPr marL="742869" lvl="1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Pratica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: Installazione e configurazione di Server/Client</a:t>
            </a:r>
          </a:p>
          <a:p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25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Profili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I Profili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(associabili ai singoli utenti) sono una serie di impostazioni normalmente deputate alla configurazione client-side che è possibile </a:t>
            </a:r>
            <a:r>
              <a:rPr lang="it-IT" dirty="0" err="1" smtClean="0">
                <a:latin typeface="Source Sans Pro" panose="020B0503030403020204" pitchFamily="34" charset="0"/>
              </a:rPr>
              <a:t>pushare</a:t>
            </a:r>
            <a:r>
              <a:rPr lang="it-IT" dirty="0" smtClean="0">
                <a:latin typeface="Source Sans Pro" panose="020B0503030403020204" pitchFamily="34" charset="0"/>
              </a:rPr>
              <a:t> server-side.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Essi includono le funzionalità seguenti: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Fino a 3 </a:t>
            </a:r>
            <a:r>
              <a:rPr lang="it-IT" dirty="0" err="1" smtClean="0">
                <a:latin typeface="Source Sans Pro" panose="020B0503030403020204" pitchFamily="34" charset="0"/>
              </a:rPr>
              <a:t>Tab</a:t>
            </a:r>
            <a:r>
              <a:rPr lang="it-IT" dirty="0" smtClean="0">
                <a:latin typeface="Source Sans Pro" panose="020B0503030403020204" pitchFamily="34" charset="0"/>
              </a:rPr>
              <a:t> aggiuntivi con del contenuto Web a scelta (IE </a:t>
            </a:r>
            <a:r>
              <a:rPr lang="it-IT" dirty="0" err="1" smtClean="0">
                <a:latin typeface="Source Sans Pro" panose="020B0503030403020204" pitchFamily="34" charset="0"/>
              </a:rPr>
              <a:t>rendering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Policy di configurazione client-side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Fax Integration (non disponibile in Italia al momento)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Ogni policy è corredata di descrizione, tra le più utilizzate spiccano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HotKey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binding</a:t>
            </a:r>
            <a:r>
              <a:rPr lang="it-IT" dirty="0" smtClean="0">
                <a:latin typeface="Source Sans Pro" panose="020B0503030403020204" pitchFamily="34" charset="0"/>
              </a:rPr>
              <a:t>: assegnazione server-side dei pulsanti </a:t>
            </a:r>
            <a:r>
              <a:rPr lang="it-IT" dirty="0" err="1" smtClean="0">
                <a:latin typeface="Source Sans Pro" panose="020B0503030403020204" pitchFamily="34" charset="0"/>
              </a:rPr>
              <a:t>hotkey</a:t>
            </a:r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Window</a:t>
            </a:r>
            <a:r>
              <a:rPr lang="it-IT" dirty="0" smtClean="0">
                <a:latin typeface="Source Sans Pro" panose="020B0503030403020204" pitchFamily="34" charset="0"/>
              </a:rPr>
              <a:t> URL Extension: estensione della finestra di chiamata tramite pagine HTML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Disabilitazione</a:t>
            </a:r>
            <a:r>
              <a:rPr lang="it-IT" dirty="0" smtClean="0">
                <a:latin typeface="Source Sans Pro" panose="020B0503030403020204" pitchFamily="34" charset="0"/>
              </a:rPr>
              <a:t> pulsanti Impostazioni/Login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Una volta modificato un Profilo, le impostazioni saranno attive a partire dal login successivo della singola Workstation.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Operazioni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Base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Oltre alle funzioni classiche presenti nel client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poniamo l’accento su alcuni elementi.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smtClean="0">
                <a:latin typeface="Source Sans Pro" panose="020B0503030403020204" pitchFamily="34" charset="0"/>
              </a:rPr>
              <a:t>Desktop </a:t>
            </a:r>
            <a:r>
              <a:rPr lang="it-IT" b="1" dirty="0" err="1" smtClean="0">
                <a:latin typeface="Source Sans Pro" panose="020B0503030403020204" pitchFamily="34" charset="0"/>
              </a:rPr>
              <a:t>Sharing</a:t>
            </a:r>
            <a:endParaRPr lang="it-IT" b="1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È una funzionalità attiva di default, è sviluppato internamente da </a:t>
            </a:r>
            <a:r>
              <a:rPr lang="it-IT" dirty="0" err="1" smtClean="0"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latin typeface="Source Sans Pro" panose="020B0503030403020204" pitchFamily="34" charset="0"/>
              </a:rPr>
              <a:t> ed è disponibile unicamente fra utenti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locali.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Essa stabilisce una connessione client-to-client (quindi è necessaria visibilità diretta) sulle seguenti porte: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/>
          </p:nvPr>
        </p:nvGraphicFramePr>
        <p:xfrm>
          <a:off x="2195736" y="3789040"/>
          <a:ext cx="4320480" cy="1896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6901"/>
                <a:gridCol w="440157"/>
                <a:gridCol w="616220"/>
                <a:gridCol w="769579"/>
                <a:gridCol w="1807623"/>
              </a:tblGrid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7231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TCP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In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Source Sans Pro" panose="020B0503030403020204" pitchFamily="34" charset="0"/>
                        </a:rPr>
                        <a:t>EDeskShareService.exe (RTSP)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1"/>
                    </a:solidFill>
                  </a:tcPr>
                </a:tc>
              </a:tr>
              <a:tr h="4325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7231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TCP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Out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Source Sans Pro" panose="020B0503030403020204" pitchFamily="34" charset="0"/>
                        </a:rPr>
                        <a:t>EDeskShare.exe (RTSP)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9595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7500-7700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UDP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in/out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  <a:latin typeface="Source Sans Pro" panose="020B0503030403020204" pitchFamily="34" charset="0"/>
                        </a:rPr>
                        <a:t> 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Source Sans Pro" panose="020B0503030403020204" pitchFamily="34" charset="0"/>
                        </a:rPr>
                        <a:t>EDeskShare.exe (RTP-/RTCP) screen content &amp; control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72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Operazioni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Base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latin typeface="Source Sans Pro" panose="020B0503030403020204" pitchFamily="34" charset="0"/>
              </a:rPr>
              <a:t>Shortcuts</a:t>
            </a:r>
            <a:endParaRPr lang="it-IT" b="1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Funzionalità inserita di recente che permette una mappatura di scorciatoie da tastiera sulla quasi totalità delle funzioni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Enterprise. È configurabile lato client.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668" y="2249832"/>
            <a:ext cx="3518931" cy="321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7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Operazioni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Base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Risultati Ricerca/Parametri Ricerca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Possibilità di personalizzare quali campi anagrafici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/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 debbano essere pubblicati/sfogliati durante le ricerche contatto.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È sufficiente selezionare uno o più campi di interesse, inserire un etichetta ed eventuali formattazioni/azioni. Configurazioni unicamente client-side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2852936"/>
            <a:ext cx="3711527" cy="339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3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Operazioni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Base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Sorgenti Dati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Il client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è in grado di accedere direttamente a delle sorgenti rubrica.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Le tipologie disponibili sono: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ODBC (comprendente quindi SQL, Excel, CSV)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LDAP (anche 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Cartelle Outlook (via MAPI)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Lotus Notes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Il tutto viene configurato alla voce </a:t>
            </a:r>
            <a:r>
              <a:rPr lang="it-IT" b="1" dirty="0" smtClean="0">
                <a:latin typeface="Source Sans Pro" panose="020B0503030403020204" pitchFamily="34" charset="0"/>
              </a:rPr>
              <a:t>Sorgenti Dati</a:t>
            </a:r>
            <a:r>
              <a:rPr lang="it-IT" dirty="0" smtClean="0">
                <a:latin typeface="Source Sans Pro" panose="020B0503030403020204" pitchFamily="34" charset="0"/>
              </a:rPr>
              <a:t> lato impostazioni client.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Tali informazioni sono poi salvate nel file locale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pPr algn="ctr"/>
            <a:r>
              <a:rPr lang="it-IT" i="1" dirty="0" smtClean="0">
                <a:latin typeface="Source Sans Pro" panose="020B0503030403020204" pitchFamily="34" charset="0"/>
              </a:rPr>
              <a:t>%</a:t>
            </a:r>
            <a:r>
              <a:rPr lang="it-IT" i="1" dirty="0" err="1" smtClean="0">
                <a:latin typeface="Source Sans Pro" panose="020B0503030403020204" pitchFamily="34" charset="0"/>
              </a:rPr>
              <a:t>appdata</a:t>
            </a:r>
            <a:r>
              <a:rPr lang="it-IT" i="1" dirty="0" smtClean="0">
                <a:latin typeface="Source Sans Pro" panose="020B0503030403020204" pitchFamily="34" charset="0"/>
              </a:rPr>
              <a:t>%\</a:t>
            </a:r>
            <a:r>
              <a:rPr lang="it-IT" i="1" dirty="0" err="1" smtClean="0">
                <a:latin typeface="Source Sans Pro" panose="020B0503030403020204" pitchFamily="34" charset="0"/>
              </a:rPr>
              <a:t>estos</a:t>
            </a:r>
            <a:r>
              <a:rPr lang="it-IT" i="1" dirty="0" smtClean="0">
                <a:latin typeface="Source Sans Pro" panose="020B0503030403020204" pitchFamily="34" charset="0"/>
              </a:rPr>
              <a:t>\</a:t>
            </a:r>
            <a:r>
              <a:rPr lang="it-IT" i="1" dirty="0" err="1" smtClean="0">
                <a:latin typeface="Source Sans Pro" panose="020B0503030403020204" pitchFamily="34" charset="0"/>
              </a:rPr>
              <a:t>ProCall</a:t>
            </a:r>
            <a:r>
              <a:rPr lang="it-IT" i="1" dirty="0" smtClean="0">
                <a:latin typeface="Source Sans Pro" panose="020B0503030403020204" pitchFamily="34" charset="0"/>
              </a:rPr>
              <a:t> 5\databases.xml</a:t>
            </a: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Integrazione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Bluetooth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CSPI – Computer </a:t>
            </a:r>
            <a:r>
              <a:rPr lang="it-IT" b="1" dirty="0" err="1" smtClean="0">
                <a:latin typeface="Source Sans Pro" panose="020B0503030403020204" pitchFamily="34" charset="0"/>
              </a:rPr>
              <a:t>SmartPhone</a:t>
            </a:r>
            <a:r>
              <a:rPr lang="it-IT" b="1" dirty="0" smtClean="0">
                <a:latin typeface="Source Sans Pro" panose="020B0503030403020204" pitchFamily="34" charset="0"/>
              </a:rPr>
              <a:t> Integration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Il client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5 è inoltre in grado di comandare uno o più dispositivi cellulari (</a:t>
            </a:r>
            <a:r>
              <a:rPr lang="it-IT" dirty="0" err="1" smtClean="0">
                <a:latin typeface="Source Sans Pro" panose="020B0503030403020204" pitchFamily="34" charset="0"/>
              </a:rPr>
              <a:t>smartphone</a:t>
            </a:r>
            <a:r>
              <a:rPr lang="it-IT" dirty="0" smtClean="0">
                <a:latin typeface="Source Sans Pro" panose="020B0503030403020204" pitchFamily="34" charset="0"/>
              </a:rPr>
              <a:t> e </a:t>
            </a:r>
            <a:r>
              <a:rPr lang="it-IT" dirty="0" err="1" smtClean="0">
                <a:latin typeface="Source Sans Pro" panose="020B0503030403020204" pitchFamily="34" charset="0"/>
              </a:rPr>
              <a:t>dumbphone</a:t>
            </a:r>
            <a:r>
              <a:rPr lang="it-IT" dirty="0" smtClean="0">
                <a:latin typeface="Source Sans Pro" panose="020B0503030403020204" pitchFamily="34" charset="0"/>
              </a:rPr>
              <a:t>) tramite una connessione client via Bluetooth (&gt;= 2.0). Sono inoltre disponibili la ricerca contatti e la sincronia del journal.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Premesse per l’abilitazione: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latin typeface="Source Sans Pro" panose="020B0503030403020204" pitchFamily="34" charset="0"/>
              </a:rPr>
              <a:t>Il PC deve possedere un’interfaccia di rete Bluetooth (integrata o esterna) installata e funzionante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latin typeface="Source Sans Pro" panose="020B0503030403020204" pitchFamily="34" charset="0"/>
              </a:rPr>
              <a:t>Deve essere eseguito il </a:t>
            </a:r>
            <a:r>
              <a:rPr lang="it-IT" dirty="0" err="1" smtClean="0">
                <a:latin typeface="Source Sans Pro" panose="020B0503030403020204" pitchFamily="34" charset="0"/>
              </a:rPr>
              <a:t>pairing</a:t>
            </a:r>
            <a:r>
              <a:rPr lang="it-IT" dirty="0" smtClean="0">
                <a:latin typeface="Source Sans Pro" panose="020B0503030403020204" pitchFamily="34" charset="0"/>
              </a:rPr>
              <a:t> del dispositivo mobile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Il cellulare può essere quindi abilitato dal menu Impostazioni -&gt; Bluetooth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03" y="4464481"/>
            <a:ext cx="2613661" cy="155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1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Tweaks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Configurazioni XML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Tutte le configurazioni client side sono memorizzate nella directory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pPr algn="ctr"/>
            <a:r>
              <a:rPr lang="it-IT" i="1" dirty="0" smtClean="0">
                <a:latin typeface="Source Sans Pro" panose="020B0503030403020204" pitchFamily="34" charset="0"/>
              </a:rPr>
              <a:t>%</a:t>
            </a:r>
            <a:r>
              <a:rPr lang="it-IT" i="1" dirty="0" err="1" smtClean="0">
                <a:latin typeface="Source Sans Pro" panose="020B0503030403020204" pitchFamily="34" charset="0"/>
              </a:rPr>
              <a:t>appdata</a:t>
            </a:r>
            <a:r>
              <a:rPr lang="it-IT" i="1" dirty="0" smtClean="0">
                <a:latin typeface="Source Sans Pro" panose="020B0503030403020204" pitchFamily="34" charset="0"/>
              </a:rPr>
              <a:t>%\</a:t>
            </a:r>
            <a:r>
              <a:rPr lang="it-IT" i="1" dirty="0" err="1" smtClean="0">
                <a:latin typeface="Source Sans Pro" panose="020B0503030403020204" pitchFamily="34" charset="0"/>
              </a:rPr>
              <a:t>estos</a:t>
            </a:r>
            <a:r>
              <a:rPr lang="it-IT" i="1" dirty="0" smtClean="0">
                <a:latin typeface="Source Sans Pro" panose="020B0503030403020204" pitchFamily="34" charset="0"/>
              </a:rPr>
              <a:t>\</a:t>
            </a:r>
            <a:r>
              <a:rPr lang="it-IT" i="1" dirty="0" err="1" smtClean="0">
                <a:latin typeface="Source Sans Pro" panose="020B0503030403020204" pitchFamily="34" charset="0"/>
              </a:rPr>
              <a:t>ProCall</a:t>
            </a:r>
            <a:r>
              <a:rPr lang="it-IT" i="1" dirty="0" smtClean="0">
                <a:latin typeface="Source Sans Pro" panose="020B0503030403020204" pitchFamily="34" charset="0"/>
              </a:rPr>
              <a:t> 5</a:t>
            </a:r>
          </a:p>
          <a:p>
            <a:pPr algn="ctr"/>
            <a:endParaRPr lang="it-IT" i="1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E sono (salvo credenziali integrate) replicabili su altre workstation.</a:t>
            </a:r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50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2800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MetaDirectory</a:t>
            </a:r>
            <a:r>
              <a:rPr lang="de-DE" sz="2800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&amp; CEBP</a:t>
            </a:r>
            <a:endParaRPr lang="en-US" sz="2800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00" y="1340211"/>
            <a:ext cx="7607573" cy="4297408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368040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CEBP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Significato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e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opportunità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81643" y="1052736"/>
            <a:ext cx="799698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CEBP </a:t>
            </a:r>
            <a:r>
              <a:rPr lang="it-IT" dirty="0" smtClean="0">
                <a:latin typeface="Source Sans Pro" panose="020B0503030403020204" pitchFamily="34" charset="0"/>
              </a:rPr>
              <a:t>significa </a:t>
            </a:r>
            <a:r>
              <a:rPr lang="it-IT" dirty="0" err="1" smtClean="0">
                <a:latin typeface="Source Sans Pro" panose="020B0503030403020204" pitchFamily="34" charset="0"/>
              </a:rPr>
              <a:t>Communication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Enabled</a:t>
            </a:r>
            <a:r>
              <a:rPr lang="it-IT" dirty="0" smtClean="0">
                <a:latin typeface="Source Sans Pro" panose="020B0503030403020204" pitchFamily="34" charset="0"/>
              </a:rPr>
              <a:t> Business </a:t>
            </a:r>
            <a:r>
              <a:rPr lang="it-IT" dirty="0" err="1" smtClean="0">
                <a:latin typeface="Source Sans Pro" panose="020B0503030403020204" pitchFamily="34" charset="0"/>
              </a:rPr>
              <a:t>Processes</a:t>
            </a:r>
            <a:r>
              <a:rPr lang="it-IT" dirty="0" smtClean="0">
                <a:latin typeface="Source Sans Pro" panose="020B0503030403020204" pitchFamily="34" charset="0"/>
              </a:rPr>
              <a:t>. Ovvero, superando gli acronimi commerciali, la possibilità di rendere possibile, per le applicazioni CRM/ERP/Gestionali del client, l’interazione con il mondo comunicativo e, in primis, con gli eventi generati dal PBX.</a:t>
            </a:r>
          </a:p>
          <a:p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All’interno dell’ecosistema </a:t>
            </a:r>
            <a:r>
              <a:rPr lang="it-IT" dirty="0" err="1" smtClean="0"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latin typeface="Source Sans Pro" panose="020B0503030403020204" pitchFamily="34" charset="0"/>
              </a:rPr>
              <a:t> il CEBP è raggiunto solitamente in tre fasi in ordine di importanza: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pPr marL="342900" indent="-342900">
              <a:buAutoNum type="arabicParenR"/>
            </a:pPr>
            <a:r>
              <a:rPr lang="it-IT" b="1" dirty="0" smtClean="0">
                <a:latin typeface="Source Sans Pro" panose="020B0503030403020204" pitchFamily="34" charset="0"/>
              </a:rPr>
              <a:t>Importazione anagrafiche all’interno di </a:t>
            </a:r>
            <a:r>
              <a:rPr lang="it-IT" b="1" dirty="0" err="1" smtClean="0">
                <a:latin typeface="Source Sans Pro" panose="020B0503030403020204" pitchFamily="34" charset="0"/>
              </a:rPr>
              <a:t>MetaDirectory</a:t>
            </a:r>
            <a:endParaRPr lang="it-IT" b="1" dirty="0" smtClean="0">
              <a:latin typeface="Source Sans Pro" panose="020B0503030403020204" pitchFamily="34" charset="0"/>
            </a:endParaRPr>
          </a:p>
          <a:p>
            <a:pPr marL="342900" indent="-342900">
              <a:buAutoNum type="arabicParenR"/>
            </a:pPr>
            <a:r>
              <a:rPr lang="it-IT" b="1" dirty="0" smtClean="0">
                <a:latin typeface="Source Sans Pro" panose="020B0503030403020204" pitchFamily="34" charset="0"/>
              </a:rPr>
              <a:t>Personalizzazione delle interfacce (Finestra di chiamata) </a:t>
            </a:r>
          </a:p>
          <a:p>
            <a:pPr marL="342900" indent="-342900">
              <a:buAutoNum type="arabicParenR"/>
            </a:pPr>
            <a:r>
              <a:rPr lang="it-IT" b="1" dirty="0" err="1" smtClean="0">
                <a:latin typeface="Source Sans Pro" panose="020B0503030403020204" pitchFamily="34" charset="0"/>
              </a:rPr>
              <a:t>ClickToCall</a:t>
            </a:r>
            <a:r>
              <a:rPr lang="it-IT" b="1" dirty="0" smtClean="0">
                <a:latin typeface="Source Sans Pro" panose="020B0503030403020204" pitchFamily="34" charset="0"/>
              </a:rPr>
              <a:t> dalle interfacce del CRM/ERP/Gestionale</a:t>
            </a:r>
          </a:p>
          <a:p>
            <a:pPr marL="342900" indent="-342900">
              <a:buAutoNum type="arabicParenR"/>
            </a:pPr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La flessibilità di personalizzazione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è la vera punta di diamante della soluzione. Nessun’altra soluzione sul mercato, ad oggi, è in grado di fornire spazi di manovra equivalenti.</a:t>
            </a:r>
            <a:r>
              <a:rPr lang="it-IT" b="1" dirty="0" smtClean="0">
                <a:latin typeface="Source Sans Pro" panose="020B0503030403020204" pitchFamily="34" charset="0"/>
              </a:rPr>
              <a:t>  </a:t>
            </a:r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8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MetaDirectory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Schema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4098" name="Picture 2" descr="http://www.estos.it/uploads/pics/metakrake3-02-me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525" y="1139253"/>
            <a:ext cx="4095750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stos Gmb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636912"/>
            <a:ext cx="1088901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19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Agenda</a:t>
            </a:r>
            <a:r>
              <a:rPr lang="de-DE" dirty="0" smtClean="0"/>
              <a:t> 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481643" y="579599"/>
            <a:ext cx="804664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LDAP &amp; Servizi di Rubrica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e Concetti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Collegamento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tra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UCServer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e Anagrafiche preesistenti</a:t>
            </a:r>
          </a:p>
          <a:p>
            <a:endParaRPr lang="it-IT" b="1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Mobile: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Concetti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Installazione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UCWebService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– Connessione delle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App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Mobile allo </a:t>
            </a: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UCServer</a:t>
            </a:r>
            <a:endParaRPr lang="it-IT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Analytics 2</a:t>
            </a:r>
            <a:endParaRPr lang="it-IT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Concetti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Installazione e uso</a:t>
            </a:r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it-IT" b="1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Test 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Finale: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Certificato “</a:t>
            </a:r>
            <a:r>
              <a:rPr lang="it-IT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estos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BusinessPartner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” dopo il superamento del test (80% di risposte corrette)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Al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corretto superamento del test, ogni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azienda partecipante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riceverà una licenza </a:t>
            </a:r>
            <a:r>
              <a:rPr lang="it-IT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5 </a:t>
            </a:r>
            <a:r>
              <a:rPr lang="it-IT" dirty="0">
                <a:solidFill>
                  <a:srgbClr val="000000"/>
                </a:solidFill>
                <a:latin typeface="Source Sans Pro" panose="020B0503030403020204" pitchFamily="34" charset="0"/>
              </a:rPr>
              <a:t>Enterprise da 5 utenti per uso interno.</a:t>
            </a:r>
          </a:p>
        </p:txBody>
      </p:sp>
    </p:spTree>
    <p:extLst>
      <p:ext uri="{BB962C8B-B14F-4D97-AF65-F5344CB8AC3E}">
        <p14:creationId xmlns:p14="http://schemas.microsoft.com/office/powerpoint/2010/main" val="425163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MetaDirectory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Descrizione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 è un server LDAP </a:t>
            </a:r>
            <a:r>
              <a:rPr lang="it-IT" dirty="0" err="1" smtClean="0">
                <a:latin typeface="Source Sans Pro" panose="020B0503030403020204" pitchFamily="34" charset="0"/>
              </a:rPr>
              <a:t>compliant</a:t>
            </a:r>
            <a:r>
              <a:rPr lang="it-IT" dirty="0" smtClean="0">
                <a:latin typeface="Source Sans Pro" panose="020B0503030403020204" pitchFamily="34" charset="0"/>
              </a:rPr>
              <a:t> v2/v3.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Questo significa che qualunque client LDAP è in grado di accedere alle informazioni contenute all’interno di 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 (applicazioni, dispositivi, PBX, </a:t>
            </a:r>
            <a:r>
              <a:rPr lang="it-IT" dirty="0" err="1" smtClean="0">
                <a:latin typeface="Source Sans Pro" panose="020B0503030403020204" pitchFamily="34" charset="0"/>
              </a:rPr>
              <a:t>etc</a:t>
            </a:r>
            <a:r>
              <a:rPr lang="it-IT" dirty="0" smtClean="0">
                <a:latin typeface="Source Sans Pro" panose="020B0503030403020204" pitchFamily="34" charset="0"/>
              </a:rPr>
              <a:t>).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I punti di forza di 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 sono: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Bassi requisiti HW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Basso impatto prestazionale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Supporto certificato fino a 1.000.000 di record per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Esposizione su protocolli standard (LDAP/HTTP)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Possibilità di riesportazione dati importati (AD, CSV, XML)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95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MetaDirectory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Installazione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150" y="1268760"/>
            <a:ext cx="4762500" cy="3600450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949104" y="5067705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Manuale di installazione PDF a corredo del corso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4098" name="Picture 2" descr="estos Gmb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916" y="1519414"/>
            <a:ext cx="1033734" cy="4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90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MetaDirectory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Importazione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Rubriche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949104" y="5067705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Manuale di installazione PDF a corredo del corso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062" y="1124744"/>
            <a:ext cx="54006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2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Personalizzazione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interfacce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Una volta importate le rubriche all’interno di 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, tutti i campi disponibili possono essere utilizzati all’interno delle personalizzazioni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>
                <a:latin typeface="Source Sans Pro" panose="020B0503030403020204" pitchFamily="34" charset="0"/>
              </a:rPr>
              <a:t>5</a:t>
            </a:r>
            <a:r>
              <a:rPr lang="it-IT" dirty="0" smtClean="0">
                <a:latin typeface="Source Sans Pro" panose="020B0503030403020204" pitchFamily="34" charset="0"/>
              </a:rPr>
              <a:t> Enterprise client.</a:t>
            </a:r>
          </a:p>
          <a:p>
            <a:endParaRPr lang="it-IT" i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Ci sono due modalità di personalizzazione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Editing locale dei </a:t>
            </a:r>
            <a:r>
              <a:rPr lang="it-IT" dirty="0" err="1" smtClean="0">
                <a:latin typeface="Source Sans Pro" panose="020B0503030403020204" pitchFamily="34" charset="0"/>
              </a:rPr>
              <a:t>template</a:t>
            </a:r>
            <a:r>
              <a:rPr lang="it-IT" dirty="0" smtClean="0">
                <a:latin typeface="Source Sans Pro" panose="020B0503030403020204" pitchFamily="34" charset="0"/>
              </a:rPr>
              <a:t> XSLT</a:t>
            </a:r>
          </a:p>
          <a:p>
            <a:pPr marL="342900" indent="-342900">
              <a:buAutoNum type="arabicParenR"/>
            </a:pPr>
            <a:r>
              <a:rPr lang="it-IT" dirty="0" err="1" smtClean="0">
                <a:latin typeface="Source Sans Pro" panose="020B0503030403020204" pitchFamily="34" charset="0"/>
              </a:rPr>
              <a:t>Conversation</a:t>
            </a:r>
            <a:r>
              <a:rPr lang="it-IT" dirty="0" smtClean="0">
                <a:latin typeface="Source Sans Pro" panose="020B0503030403020204" pitchFamily="34" charset="0"/>
              </a:rPr>
              <a:t> </a:t>
            </a:r>
            <a:r>
              <a:rPr lang="it-IT" dirty="0" err="1" smtClean="0">
                <a:latin typeface="Source Sans Pro" panose="020B0503030403020204" pitchFamily="34" charset="0"/>
              </a:rPr>
              <a:t>Window</a:t>
            </a:r>
            <a:r>
              <a:rPr lang="it-IT" dirty="0" smtClean="0">
                <a:latin typeface="Source Sans Pro" panose="020B0503030403020204" pitchFamily="34" charset="0"/>
              </a:rPr>
              <a:t> Extension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4972" y="3356992"/>
            <a:ext cx="1996407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6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Personalizzazione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interfacce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Editing locale XSLT</a:t>
            </a:r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All’interno della directory di installazione di PCE client, vi è una cartella «</a:t>
            </a:r>
            <a:r>
              <a:rPr lang="it-IT" dirty="0" err="1" smtClean="0">
                <a:latin typeface="Source Sans Pro" panose="020B0503030403020204" pitchFamily="34" charset="0"/>
              </a:rPr>
              <a:t>templates</a:t>
            </a:r>
            <a:r>
              <a:rPr lang="it-IT" dirty="0" smtClean="0">
                <a:latin typeface="Source Sans Pro" panose="020B0503030403020204" pitchFamily="34" charset="0"/>
              </a:rPr>
              <a:t>» la quale include alcuni file che verranno poi </a:t>
            </a:r>
            <a:r>
              <a:rPr lang="it-IT" dirty="0" err="1" smtClean="0">
                <a:latin typeface="Source Sans Pro" panose="020B0503030403020204" pitchFamily="34" charset="0"/>
              </a:rPr>
              <a:t>renderizzati</a:t>
            </a:r>
            <a:r>
              <a:rPr lang="it-IT" dirty="0" smtClean="0">
                <a:latin typeface="Source Sans Pro" panose="020B0503030403020204" pitchFamily="34" charset="0"/>
              </a:rPr>
              <a:t> da un’istanza di Internet Explorer per produrre la Finestra di Chiamata.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Semplicità di personalizzazione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Definizione client per client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Svantaggi: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Definizione client per client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Disponibilità unicamente di dati stringa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Un tutorial completo è presente nel manuale INFO06-Personalizzazione_Bolla</a:t>
            </a:r>
          </a:p>
          <a:p>
            <a:r>
              <a:rPr lang="it-IT" dirty="0">
                <a:latin typeface="Source Sans Pro" panose="020B0503030403020204" pitchFamily="34" charset="0"/>
              </a:rPr>
              <a:t>a</a:t>
            </a:r>
            <a:r>
              <a:rPr lang="it-IT" dirty="0" smtClean="0">
                <a:latin typeface="Source Sans Pro" panose="020B0503030403020204" pitchFamily="34" charset="0"/>
              </a:rPr>
              <a:t> corredo del corso.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80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Personalizzazione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interfacce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latin typeface="Source Sans Pro" panose="020B0503030403020204" pitchFamily="34" charset="0"/>
              </a:rPr>
              <a:t>Conversation</a:t>
            </a:r>
            <a:r>
              <a:rPr lang="it-IT" b="1" dirty="0" smtClean="0">
                <a:latin typeface="Source Sans Pro" panose="020B0503030403020204" pitchFamily="34" charset="0"/>
              </a:rPr>
              <a:t> </a:t>
            </a:r>
            <a:r>
              <a:rPr lang="it-IT" b="1" dirty="0" err="1" smtClean="0">
                <a:latin typeface="Source Sans Pro" panose="020B0503030403020204" pitchFamily="34" charset="0"/>
              </a:rPr>
              <a:t>Window</a:t>
            </a:r>
            <a:r>
              <a:rPr lang="it-IT" b="1" dirty="0" smtClean="0">
                <a:latin typeface="Source Sans Pro" panose="020B0503030403020204" pitchFamily="34" charset="0"/>
              </a:rPr>
              <a:t> Extension</a:t>
            </a:r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Si tratta della possibilità di «agganciare» fino a 3 file HTML in coda al popup. Tale HTML potrà contenere degli oggetti JavaScript descritti singolarmente nell’Help del SDK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scaricabile dall’area download di www.estos.it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Personalizzazione senza limiti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Push</a:t>
            </a:r>
            <a:r>
              <a:rPr lang="it-IT" dirty="0" smtClean="0">
                <a:latin typeface="Source Sans Pro" panose="020B0503030403020204" pitchFamily="34" charset="0"/>
              </a:rPr>
              <a:t> della personalizzazione server-side e in base ai Profili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Oggetti JavaScript permettono anche di eseguire azioni come Risposta, Inoltro, Digitazione DTMF, etc.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Svantaggi: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Tempo di sviluppo più elevato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Caldamente consigliata un’infarinatura di CSS o la personalizzazione sembrerà graficamente estranea al resto del prodotto.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13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3600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Addons</a:t>
            </a:r>
            <a:endParaRPr lang="en-US" sz="3600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20482" name="Picture 2" descr="http://www.whyestos.com/wp-content/uploads/2013/04/Mobile_grandi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2" y="1370124"/>
            <a:ext cx="7015016" cy="4019497"/>
          </a:xfrm>
          <a:prstGeom prst="rect">
            <a:avLst/>
          </a:prstGeom>
          <a:noFill/>
          <a:effectLst>
            <a:glow rad="228600">
              <a:srgbClr val="C9E725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98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UC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WebService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Lo </a:t>
            </a:r>
            <a:r>
              <a:rPr lang="it-IT" dirty="0" err="1" smtClean="0">
                <a:latin typeface="Source Sans Pro" panose="020B0503030403020204" pitchFamily="34" charset="0"/>
              </a:rPr>
              <a:t>UCWebService</a:t>
            </a:r>
            <a:r>
              <a:rPr lang="it-IT" dirty="0" smtClean="0">
                <a:latin typeface="Source Sans Pro" panose="020B0503030403020204" pitchFamily="34" charset="0"/>
              </a:rPr>
              <a:t> è un’applicazione web per Microsoft IIS che si occupa di tradurre una connessione standard a un server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in XML che verrà interpretato da: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Mobile (per </a:t>
            </a:r>
            <a:r>
              <a:rPr lang="it-IT" dirty="0" err="1" smtClean="0">
                <a:latin typeface="Source Sans Pro" panose="020B0503030403020204" pitchFamily="34" charset="0"/>
              </a:rPr>
              <a:t>iPhone</a:t>
            </a:r>
            <a:r>
              <a:rPr lang="it-IT" dirty="0" smtClean="0">
                <a:latin typeface="Source Sans Pro" panose="020B0503030403020204" pitchFamily="34" charset="0"/>
              </a:rPr>
              <a:t>, </a:t>
            </a:r>
            <a:r>
              <a:rPr lang="it-IT" dirty="0" err="1" smtClean="0">
                <a:latin typeface="Source Sans Pro" panose="020B0503030403020204" pitchFamily="34" charset="0"/>
              </a:rPr>
              <a:t>iPad</a:t>
            </a:r>
            <a:r>
              <a:rPr lang="it-IT" dirty="0" smtClean="0">
                <a:latin typeface="Source Sans Pro" panose="020B0503030403020204" pitchFamily="34" charset="0"/>
              </a:rPr>
              <a:t> e </a:t>
            </a:r>
            <a:r>
              <a:rPr lang="it-IT" dirty="0" err="1" smtClean="0">
                <a:latin typeface="Source Sans Pro" panose="020B0503030403020204" pitchFamily="34" charset="0"/>
              </a:rPr>
              <a:t>Android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for Mac (per Apple OSX 10.6.8 e superiori)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Per l’installazione è necessario eseguire il setup UCWebService_it.msi presente all’interno della cartella «</a:t>
            </a:r>
            <a:r>
              <a:rPr lang="it-IT" dirty="0" err="1" smtClean="0">
                <a:latin typeface="Source Sans Pro" panose="020B0503030403020204" pitchFamily="34" charset="0"/>
              </a:rPr>
              <a:t>Addons</a:t>
            </a:r>
            <a:r>
              <a:rPr lang="it-IT" dirty="0" smtClean="0">
                <a:latin typeface="Source Sans Pro" panose="020B0503030403020204" pitchFamily="34" charset="0"/>
              </a:rPr>
              <a:t>» dell’archivio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Per i dettagli dell’installazione consultare il manuale INFO12_Mobile_Service_installation.pdf a corredo del corso.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ProCall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for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Mac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Client ridotto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per le piattaforme OSX a partire dalla versione 10.6.8 e superiore.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Scaricabile come pacchetto multilingua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a se stante dalla nostra Area Download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Si connette allo </a:t>
            </a:r>
            <a:r>
              <a:rPr lang="it-IT" dirty="0" err="1" smtClean="0">
                <a:latin typeface="Source Sans Pro" panose="020B0503030403020204" pitchFamily="34" charset="0"/>
              </a:rPr>
              <a:t>UCServer</a:t>
            </a:r>
            <a:r>
              <a:rPr lang="it-IT" dirty="0" smtClean="0">
                <a:latin typeface="Source Sans Pro" panose="020B0503030403020204" pitchFamily="34" charset="0"/>
              </a:rPr>
              <a:t> con le 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stesse modalità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Mobile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smtClean="0">
                <a:latin typeface="Source Sans Pro" panose="020B0503030403020204" pitchFamily="34" charset="0"/>
              </a:rPr>
              <a:t>Non possiede possibilità </a:t>
            </a:r>
          </a:p>
          <a:p>
            <a:r>
              <a:rPr lang="it-IT" b="1" dirty="0" smtClean="0">
                <a:latin typeface="Source Sans Pro" panose="020B0503030403020204" pitchFamily="34" charset="0"/>
              </a:rPr>
              <a:t>di personalizzazione interfacce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</p:txBody>
      </p:sp>
      <p:pic>
        <p:nvPicPr>
          <p:cNvPr id="10242" name="Picture 2" descr="http://www.estos.it/uploads/pics/procallmac_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374" y="1800130"/>
            <a:ext cx="2840986" cy="430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49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Addons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– Exchange Integration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Source Sans Pro" panose="020B0503030403020204" pitchFamily="34" charset="0"/>
              </a:rPr>
              <a:t>Normalmente i calendari di MS Outlook vengono sincronizzati client-side e solo per le successive 48h.</a:t>
            </a:r>
          </a:p>
          <a:p>
            <a:endParaRPr lang="it-IT" b="1" dirty="0" smtClean="0">
              <a:latin typeface="Source Sans Pro" panose="020B0503030403020204" pitchFamily="34" charset="0"/>
            </a:endParaRPr>
          </a:p>
          <a:p>
            <a:r>
              <a:rPr lang="it-IT" b="1" dirty="0" smtClean="0">
                <a:latin typeface="Source Sans Pro" panose="020B0503030403020204" pitchFamily="34" charset="0"/>
              </a:rPr>
              <a:t>È possibile, tramite i pacchetti </a:t>
            </a:r>
            <a:r>
              <a:rPr lang="it-IT" b="1" dirty="0" err="1" smtClean="0">
                <a:latin typeface="Source Sans Pro" panose="020B0503030403020204" pitchFamily="34" charset="0"/>
              </a:rPr>
              <a:t>CalendarReplicator</a:t>
            </a:r>
            <a:r>
              <a:rPr lang="it-IT" b="1" dirty="0" smtClean="0">
                <a:latin typeface="Source Sans Pro" panose="020B0503030403020204" pitchFamily="34" charset="0"/>
              </a:rPr>
              <a:t>, eseguire il </a:t>
            </a:r>
            <a:r>
              <a:rPr lang="it-IT" b="1" dirty="0" err="1" smtClean="0">
                <a:latin typeface="Source Sans Pro" panose="020B0503030403020204" pitchFamily="34" charset="0"/>
              </a:rPr>
              <a:t>sync</a:t>
            </a:r>
            <a:r>
              <a:rPr lang="it-IT" b="1" dirty="0" smtClean="0">
                <a:latin typeface="Source Sans Pro" panose="020B0503030403020204" pitchFamily="34" charset="0"/>
              </a:rPr>
              <a:t> in modalità server-to-server</a:t>
            </a:r>
          </a:p>
          <a:p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Due modalità</a:t>
            </a:r>
          </a:p>
          <a:p>
            <a:r>
              <a:rPr lang="it-IT" b="1" dirty="0" smtClean="0">
                <a:latin typeface="Source Sans Pro" panose="020B0503030403020204" pitchFamily="34" charset="0"/>
              </a:rPr>
              <a:t>MAPI Replication</a:t>
            </a:r>
            <a:r>
              <a:rPr lang="it-IT" dirty="0" smtClean="0">
                <a:latin typeface="Source Sans Pro" panose="020B0503030403020204" pitchFamily="34" charset="0"/>
              </a:rPr>
              <a:t>: Utilizzata da Microsoft Exchange Server 2007 e precedenti. Prevede l’installazione di un client MS Outlook sulla macchina Server ospitante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Enterprise. La configurazione di un profilo Outlook con utenza in grado di visualizzare i calendari degli altri utenti e l’installazione, infine, </a:t>
            </a:r>
            <a:r>
              <a:rPr lang="it-IT" dirty="0">
                <a:latin typeface="Source Sans Pro" panose="020B0503030403020204" pitchFamily="34" charset="0"/>
              </a:rPr>
              <a:t>del pacchetto </a:t>
            </a:r>
            <a:r>
              <a:rPr lang="it-IT" dirty="0" smtClean="0">
                <a:latin typeface="Source Sans Pro" panose="020B0503030403020204" pitchFamily="34" charset="0"/>
              </a:rPr>
              <a:t>«UCServer_MAPICalendarReplicator_it.msi»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smtClean="0">
                <a:latin typeface="Source Sans Pro" panose="020B0503030403020204" pitchFamily="34" charset="0"/>
              </a:rPr>
              <a:t>EWS (Exchange Web Services) Replication</a:t>
            </a:r>
            <a:r>
              <a:rPr lang="it-IT" dirty="0" smtClean="0">
                <a:latin typeface="Source Sans Pro" panose="020B0503030403020204" pitchFamily="34" charset="0"/>
              </a:rPr>
              <a:t>: Richiede unicamente l’installazione </a:t>
            </a:r>
            <a:r>
              <a:rPr lang="it-IT" dirty="0">
                <a:latin typeface="Source Sans Pro" panose="020B0503030403020204" pitchFamily="34" charset="0"/>
              </a:rPr>
              <a:t>del pacchetto «</a:t>
            </a:r>
            <a:r>
              <a:rPr lang="it-IT" dirty="0" smtClean="0">
                <a:latin typeface="Source Sans Pro" panose="020B0503030403020204" pitchFamily="34" charset="0"/>
              </a:rPr>
              <a:t>UCServer_EWSCalendarReplicator_it.msi» e l’indicazione, in fase di configurazione, di: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Indirizzo «Web» del server Exchange (Servizi OWA)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Credenziali di un utente con </a:t>
            </a:r>
            <a:r>
              <a:rPr lang="it-IT" dirty="0" err="1" smtClean="0">
                <a:latin typeface="Source Sans Pro" panose="020B0503030403020204" pitchFamily="34" charset="0"/>
              </a:rPr>
              <a:t>permssi</a:t>
            </a:r>
            <a:r>
              <a:rPr lang="it-IT" dirty="0" smtClean="0">
                <a:latin typeface="Source Sans Pro" panose="020B0503030403020204" pitchFamily="34" charset="0"/>
              </a:rPr>
              <a:t> di lettura sui calendari di tutti gli utenti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</p:txBody>
      </p:sp>
      <p:pic>
        <p:nvPicPr>
          <p:cNvPr id="19462" name="Picture 6" descr="http://betanews.com/wp-content/uploads/2013/04/Exchange_2013-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3599"/>
            <a:ext cx="553576" cy="55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24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7DB928"/>
                </a:solidFill>
                <a:latin typeface="Source Sans Pro Light" panose="020B0403030403020204" pitchFamily="34" charset="0"/>
              </a:rPr>
              <a:t>I </a:t>
            </a:r>
            <a:r>
              <a:rPr lang="de-DE" dirty="0" err="1" smtClean="0">
                <a:solidFill>
                  <a:srgbClr val="7DB928"/>
                </a:solidFill>
                <a:latin typeface="Source Sans Pro Light" panose="020B0403030403020204" pitchFamily="34" charset="0"/>
              </a:rPr>
              <a:t>vantaggi</a:t>
            </a:r>
            <a:r>
              <a:rPr lang="de-DE" dirty="0" smtClean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dirty="0" err="1" smtClean="0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r>
              <a:rPr lang="de-DE" dirty="0" smtClean="0">
                <a:solidFill>
                  <a:srgbClr val="7DB928"/>
                </a:solidFill>
                <a:latin typeface="Source Sans Pro Light" panose="020B0403030403020204" pitchFamily="34" charset="0"/>
              </a:rPr>
              <a:t> Business Partner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431986" y="1556792"/>
            <a:ext cx="804664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endParaRPr lang="it-IT" dirty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4800" y="3048068"/>
            <a:ext cx="741637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Supporto prioritario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err="1" smtClean="0">
                <a:latin typeface="Source Sans Pro" panose="020B0503030403020204" pitchFamily="34" charset="0"/>
              </a:rPr>
              <a:t>Scontistica</a:t>
            </a:r>
            <a:r>
              <a:rPr lang="it-IT" dirty="0" smtClean="0">
                <a:latin typeface="Source Sans Pro" panose="020B0503030403020204" pitchFamily="34" charset="0"/>
              </a:rPr>
              <a:t> base sul listino 24%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Aiuto commerciale (live demo, consulenza)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Licenza interna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5 Enterprise – 5 </a:t>
            </a:r>
            <a:r>
              <a:rPr lang="it-IT" dirty="0" err="1" smtClean="0">
                <a:latin typeface="Source Sans Pro" panose="020B0503030403020204" pitchFamily="34" charset="0"/>
              </a:rPr>
              <a:t>users</a:t>
            </a:r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Passaggio </a:t>
            </a:r>
            <a:r>
              <a:rPr lang="it-IT" dirty="0" err="1" smtClean="0">
                <a:latin typeface="Source Sans Pro" panose="020B0503030403020204" pitchFamily="34" charset="0"/>
              </a:rPr>
              <a:t>lead</a:t>
            </a:r>
            <a:endParaRPr lang="it-IT" dirty="0" smtClean="0">
              <a:latin typeface="Source Sans Pro" panose="020B0503030403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Visualizzazione sul nostro sito (sezione </a:t>
            </a:r>
            <a:r>
              <a:rPr lang="it-IT" dirty="0" err="1" smtClean="0">
                <a:latin typeface="Source Sans Pro" panose="020B0503030403020204" pitchFamily="34" charset="0"/>
              </a:rPr>
              <a:t>Partners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dirty="0" smtClean="0">
                <a:latin typeface="Source Sans Pro" panose="020B0503030403020204" pitchFamily="34" charset="0"/>
              </a:rPr>
              <a:t>Autorizzazione uso logo Business Partner su vs materiale pubblicitario</a:t>
            </a:r>
            <a:endParaRPr lang="it-IT" dirty="0"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278" y="1196399"/>
            <a:ext cx="3446243" cy="164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7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ProCall</a:t>
            </a:r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Analytics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2809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Analytics è un’applicazione Web che si occupa da un lato, di interrogare il Journal di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 e, dall’altro, di fornire statistiche in formato grafico intuitivo.</a:t>
            </a:r>
          </a:p>
          <a:p>
            <a:endParaRPr lang="it-IT" b="1" dirty="0" smtClean="0">
              <a:latin typeface="Source Sans Pro" panose="020B0503030403020204" pitchFamily="34" charset="0"/>
            </a:endParaRPr>
          </a:p>
          <a:p>
            <a:r>
              <a:rPr lang="it-IT" b="1" dirty="0" smtClean="0">
                <a:latin typeface="Source Sans Pro" panose="020B0503030403020204" pitchFamily="34" charset="0"/>
              </a:rPr>
              <a:t>Per questo motivo i prerequisiti HW/SW sono più elevati: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Source Sans Pro" panose="020B0503030403020204" pitchFamily="34" charset="0"/>
              </a:rPr>
              <a:t>Un sistema operativo Windows Server (2008, 2008R2, 2012)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Source Sans Pro" panose="020B0503030403020204" pitchFamily="34" charset="0"/>
              </a:rPr>
              <a:t>Un server Microsoft SQL Server 2008 o 2012 (Express o Enterprise)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latin typeface="Source Sans Pro" panose="020B0503030403020204" pitchFamily="34" charset="0"/>
              </a:rPr>
              <a:t>Almeno 4GB di </a:t>
            </a:r>
            <a:r>
              <a:rPr lang="it-IT" dirty="0" smtClean="0">
                <a:latin typeface="Source Sans Pro" panose="020B0503030403020204" pitchFamily="34" charset="0"/>
              </a:rPr>
              <a:t>RAM (se SQL Server è installato sulla stessa macchina)</a:t>
            </a:r>
          </a:p>
          <a:p>
            <a:endParaRPr lang="it-IT" b="1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È inoltre necessario che lo </a:t>
            </a:r>
            <a:r>
              <a:rPr lang="it-IT" dirty="0" err="1" smtClean="0">
                <a:latin typeface="Source Sans Pro" panose="020B0503030403020204" pitchFamily="34" charset="0"/>
              </a:rPr>
              <a:t>UCServer</a:t>
            </a:r>
            <a:r>
              <a:rPr lang="it-IT" dirty="0" smtClean="0">
                <a:latin typeface="Source Sans Pro" panose="020B0503030403020204" pitchFamily="34" charset="0"/>
              </a:rPr>
              <a:t> scriva le informazioni Journal su MSSQL anziché su formato MS Access.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A corredo del corso è fornito il manuale di installazione dell’applicativo (DOC06)</a:t>
            </a:r>
          </a:p>
        </p:txBody>
      </p:sp>
    </p:spTree>
    <p:extLst>
      <p:ext uri="{BB962C8B-B14F-4D97-AF65-F5344CB8AC3E}">
        <p14:creationId xmlns:p14="http://schemas.microsoft.com/office/powerpoint/2010/main" val="355861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PCE5 -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Migrazione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39552" y="1268760"/>
            <a:ext cx="81472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Source Sans Pro" panose="020B0503030403020204" pitchFamily="34" charset="0"/>
              </a:rPr>
              <a:t>Passi per la migrazione/backup di un software </a:t>
            </a:r>
            <a:r>
              <a:rPr lang="it-IT" b="1" dirty="0" err="1" smtClean="0">
                <a:latin typeface="Source Sans Pro" panose="020B0503030403020204" pitchFamily="34" charset="0"/>
              </a:rPr>
              <a:t>estos</a:t>
            </a:r>
            <a:endParaRPr lang="it-IT" b="1" dirty="0" smtClean="0">
              <a:latin typeface="Source Sans Pro" panose="020B0503030403020204" pitchFamily="34" charset="0"/>
            </a:endParaRP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Stop servizi su macchina sorgente (panello Servizi di Windows)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Copia/backup delle cartelle «database» e «</a:t>
            </a:r>
            <a:r>
              <a:rPr lang="it-IT" dirty="0" err="1" smtClean="0">
                <a:latin typeface="Source Sans Pro" panose="020B0503030403020204" pitchFamily="34" charset="0"/>
              </a:rPr>
              <a:t>config</a:t>
            </a:r>
            <a:r>
              <a:rPr lang="it-IT" dirty="0" smtClean="0">
                <a:latin typeface="Source Sans Pro" panose="020B0503030403020204" pitchFamily="34" charset="0"/>
              </a:rPr>
              <a:t>» presenti nella directory di installazione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Installazione ex novo su macchina destinazione (non serve configurare)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Stop servizi su macchina destinazione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Sovrascrittura delle cartelle «database» e «</a:t>
            </a:r>
            <a:r>
              <a:rPr lang="it-IT" dirty="0" err="1" smtClean="0">
                <a:latin typeface="Source Sans Pro" panose="020B0503030403020204" pitchFamily="34" charset="0"/>
              </a:rPr>
              <a:t>config</a:t>
            </a:r>
            <a:r>
              <a:rPr lang="it-IT" dirty="0" smtClean="0">
                <a:latin typeface="Source Sans Pro" panose="020B0503030403020204" pitchFamily="34" charset="0"/>
              </a:rPr>
              <a:t>» con quelle salvate al punto 2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Riavvio dei Servizi</a:t>
            </a:r>
          </a:p>
          <a:p>
            <a:pPr marL="342900" indent="-342900">
              <a:buAutoNum type="arabicParenR"/>
            </a:pPr>
            <a:r>
              <a:rPr lang="it-IT" dirty="0" smtClean="0">
                <a:latin typeface="Source Sans Pro" panose="020B0503030403020204" pitchFamily="34" charset="0"/>
              </a:rPr>
              <a:t>(se necessario) invio a </a:t>
            </a:r>
            <a:r>
              <a:rPr lang="it-IT" dirty="0" smtClean="0">
                <a:latin typeface="Source Sans Pro" panose="020B0503030403020204" pitchFamily="34" charset="0"/>
                <a:hlinkClick r:id="rId3"/>
              </a:rPr>
              <a:t>support@estos.it</a:t>
            </a:r>
            <a:r>
              <a:rPr lang="it-IT" dirty="0" smtClean="0">
                <a:latin typeface="Source Sans Pro" panose="020B0503030403020204" pitchFamily="34" charset="0"/>
              </a:rPr>
              <a:t> di Codici licenza e nuovo HWID per la riattivazione licenze (fino a 2 riattivazioni)</a:t>
            </a: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r>
              <a:rPr lang="it-IT" dirty="0" smtClean="0">
                <a:latin typeface="Source Sans Pro" panose="020B0503030403020204" pitchFamily="34" charset="0"/>
              </a:rPr>
              <a:t>NB: in caso di </a:t>
            </a:r>
            <a:r>
              <a:rPr lang="it-IT" dirty="0" err="1" smtClean="0">
                <a:latin typeface="Source Sans Pro" panose="020B0503030403020204" pitchFamily="34" charset="0"/>
              </a:rPr>
              <a:t>replicatori</a:t>
            </a:r>
            <a:r>
              <a:rPr lang="it-IT" dirty="0" smtClean="0">
                <a:latin typeface="Source Sans Pro" panose="020B0503030403020204" pitchFamily="34" charset="0"/>
              </a:rPr>
              <a:t> ODBC di </a:t>
            </a:r>
            <a:r>
              <a:rPr lang="it-IT" dirty="0" err="1" smtClean="0">
                <a:latin typeface="Source Sans Pro" panose="020B0503030403020204" pitchFamily="34" charset="0"/>
              </a:rPr>
              <a:t>MetaDirectory</a:t>
            </a:r>
            <a:r>
              <a:rPr lang="it-IT" dirty="0" smtClean="0">
                <a:latin typeface="Source Sans Pro" panose="020B0503030403020204" pitchFamily="34" charset="0"/>
              </a:rPr>
              <a:t>, accertarsi di ricrearli sulla macchina destinazione con le medesime opzioni (Etichetta, autenticazioni, </a:t>
            </a:r>
            <a:r>
              <a:rPr lang="it-IT" dirty="0" err="1" smtClean="0">
                <a:latin typeface="Source Sans Pro" panose="020B0503030403020204" pitchFamily="34" charset="0"/>
              </a:rPr>
              <a:t>etc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  <a:p>
            <a:endParaRPr lang="it-IT" dirty="0" smtClean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2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3600" dirty="0">
                <a:solidFill>
                  <a:srgbClr val="7DB928"/>
                </a:solidFill>
                <a:latin typeface="Source Sans Pro Light" panose="020B0403030403020204" pitchFamily="34" charset="0"/>
              </a:rPr>
              <a:t>Quiz time!</a:t>
            </a:r>
            <a:endParaRPr lang="en-US" sz="3600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21508" name="Picture 4" descr="http://joaannamari.files.wordpress.com/2012/01/t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82" y="1484784"/>
            <a:ext cx="6051035" cy="4032448"/>
          </a:xfrm>
          <a:prstGeom prst="rect">
            <a:avLst/>
          </a:prstGeom>
          <a:noFill/>
          <a:effectLst>
            <a:glow rad="228600">
              <a:srgbClr val="C9E725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26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2800" dirty="0">
                <a:solidFill>
                  <a:srgbClr val="7DB928"/>
                </a:solidFill>
                <a:latin typeface="Source Sans Pro Light" panose="020B0403030403020204" pitchFamily="34" charset="0"/>
              </a:rPr>
              <a:t>Grazie per la </a:t>
            </a:r>
            <a:r>
              <a:rPr lang="de-DE" sz="2800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vostra</a:t>
            </a:r>
            <a:r>
              <a:rPr lang="de-DE" sz="2800" dirty="0">
                <a:solidFill>
                  <a:srgbClr val="7DB928"/>
                </a:solidFill>
                <a:latin typeface="Source Sans Pro Light" panose="020B0403030403020204" pitchFamily="34" charset="0"/>
              </a:rPr>
              <a:t> </a:t>
            </a:r>
            <a:r>
              <a:rPr lang="de-DE" sz="2800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partecipazione</a:t>
            </a:r>
            <a:endParaRPr lang="en-US" sz="2800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90080" y="3656737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 Black" panose="020B08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308" y="1412776"/>
            <a:ext cx="6228184" cy="4152123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20526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Il Portfolio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767" y="1556792"/>
            <a:ext cx="5760640" cy="4031868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0405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Il Portfolio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 Enterprise</a:t>
            </a:r>
          </a:p>
          <a:p>
            <a:r>
              <a:rPr lang="it-IT" dirty="0" smtClean="0">
                <a:latin typeface="Source Sans Pro" panose="020B0503030403020204" pitchFamily="34" charset="0"/>
              </a:rPr>
              <a:t>suite di </a:t>
            </a:r>
            <a:r>
              <a:rPr lang="it-IT" dirty="0" err="1" smtClean="0">
                <a:latin typeface="Source Sans Pro" panose="020B0503030403020204" pitchFamily="34" charset="0"/>
              </a:rPr>
              <a:t>Unified</a:t>
            </a:r>
            <a:r>
              <a:rPr lang="it-IT" dirty="0" smtClean="0">
                <a:latin typeface="Source Sans Pro" panose="020B0503030403020204" pitchFamily="34" charset="0"/>
              </a:rPr>
              <a:t> Communications, </a:t>
            </a:r>
            <a:r>
              <a:rPr lang="it-IT" dirty="0" err="1" smtClean="0">
                <a:latin typeface="Source Sans Pro" panose="020B0503030403020204" pitchFamily="34" charset="0"/>
              </a:rPr>
              <a:t>client-server</a:t>
            </a:r>
            <a:r>
              <a:rPr lang="it-IT" dirty="0" smtClean="0">
                <a:latin typeface="Source Sans Pro" panose="020B0503030403020204" pitchFamily="34" charset="0"/>
              </a:rPr>
              <a:t>, in grado di interagire con TAPI e fornire funzioni di collaborazione avanzata tra colleghi. 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MetaDirectory</a:t>
            </a:r>
            <a:endParaRPr lang="it-IT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dirty="0">
                <a:latin typeface="Source Sans Pro" panose="020B0503030403020204" pitchFamily="34" charset="0"/>
              </a:rPr>
              <a:t>Accentratore di anagrafiche su formato LDAP corredato di strumenti di replica da </a:t>
            </a:r>
            <a:r>
              <a:rPr lang="it-IT" dirty="0" err="1">
                <a:latin typeface="Source Sans Pro" panose="020B0503030403020204" pitchFamily="34" charset="0"/>
              </a:rPr>
              <a:t>molteplitici</a:t>
            </a:r>
            <a:r>
              <a:rPr lang="it-IT" dirty="0">
                <a:latin typeface="Source Sans Pro" panose="020B0503030403020204" pitchFamily="34" charset="0"/>
              </a:rPr>
              <a:t> tipologie di fonti dati. Esposizione su LDAP standard v2/v3 e su interfacce HTTP per utenti/</a:t>
            </a:r>
            <a:r>
              <a:rPr lang="it-IT" dirty="0" err="1">
                <a:latin typeface="Source Sans Pro" panose="020B0503030403020204" pitchFamily="34" charset="0"/>
              </a:rPr>
              <a:t>device</a:t>
            </a:r>
            <a:r>
              <a:rPr lang="it-IT" dirty="0">
                <a:latin typeface="Source Sans Pro" panose="020B0503030403020204" pitchFamily="34" charset="0"/>
              </a:rPr>
              <a:t>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CallControlGateway</a:t>
            </a:r>
            <a:endParaRPr lang="it-IT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dirty="0" err="1" smtClean="0">
                <a:latin typeface="Source Sans Pro" panose="020B0503030403020204" pitchFamily="34" charset="0"/>
              </a:rPr>
              <a:t>Middleware</a:t>
            </a:r>
            <a:r>
              <a:rPr lang="it-IT" dirty="0" smtClean="0">
                <a:latin typeface="Source Sans Pro" panose="020B0503030403020204" pitchFamily="34" charset="0"/>
              </a:rPr>
              <a:t> server di interazione tra le centrali telefoniche tradizionali, ibride o VoIP (via TAPI) e Microsoft LCS/OCS/Lync 2010/2013. Il client Lync viene abilitato alla CTI senza alcuna componente lato workstation.</a:t>
            </a:r>
          </a:p>
          <a:p>
            <a:endParaRPr lang="it-IT" dirty="0">
              <a:latin typeface="Source Sans Pro" panose="020B0503030403020204" pitchFamily="34" charset="0"/>
            </a:endParaRPr>
          </a:p>
          <a:p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Serie ECSTA</a:t>
            </a:r>
          </a:p>
          <a:p>
            <a:r>
              <a:rPr lang="it-IT" dirty="0" err="1" smtClean="0">
                <a:latin typeface="Source Sans Pro" panose="020B0503030403020204" pitchFamily="34" charset="0"/>
              </a:rPr>
              <a:t>Middleware</a:t>
            </a:r>
            <a:r>
              <a:rPr lang="it-IT" dirty="0" smtClean="0">
                <a:latin typeface="Source Sans Pro" panose="020B0503030403020204" pitchFamily="34" charset="0"/>
              </a:rPr>
              <a:t> server di traduzione TAPI per mettere in comunicazione il mondo ICT con i PBX nei casi in cui il </a:t>
            </a:r>
            <a:r>
              <a:rPr lang="it-IT" dirty="0" err="1" smtClean="0">
                <a:latin typeface="Source Sans Pro" panose="020B0503030403020204" pitchFamily="34" charset="0"/>
              </a:rPr>
              <a:t>vendor</a:t>
            </a:r>
            <a:r>
              <a:rPr lang="it-IT" dirty="0" smtClean="0">
                <a:latin typeface="Source Sans Pro" panose="020B0503030403020204" pitchFamily="34" charset="0"/>
              </a:rPr>
              <a:t> non possieda un pacchetto o non lo supporti adeguatamente.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16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Il Portfolio </a:t>
            </a:r>
            <a:r>
              <a:rPr lang="de-DE" dirty="0" err="1">
                <a:solidFill>
                  <a:srgbClr val="7DB928"/>
                </a:solidFill>
                <a:latin typeface="Source Sans Pro Light" panose="020B0403030403020204" pitchFamily="34" charset="0"/>
              </a:rPr>
              <a:t>estos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767" y="1196752"/>
            <a:ext cx="80466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ProCall</a:t>
            </a:r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Analytics</a:t>
            </a:r>
            <a:endParaRPr lang="it-IT" b="1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dirty="0" err="1" smtClean="0">
                <a:latin typeface="Source Sans Pro" panose="020B0503030403020204" pitchFamily="34" charset="0"/>
              </a:rPr>
              <a:t>Addon</a:t>
            </a:r>
            <a:r>
              <a:rPr lang="it-IT" dirty="0" smtClean="0">
                <a:latin typeface="Source Sans Pro" panose="020B0503030403020204" pitchFamily="34" charset="0"/>
              </a:rPr>
              <a:t> di Business Intelligence per </a:t>
            </a:r>
            <a:r>
              <a:rPr lang="it-IT" dirty="0" err="1" smtClean="0">
                <a:latin typeface="Source Sans Pro" panose="020B0503030403020204" pitchFamily="34" charset="0"/>
              </a:rPr>
              <a:t>ProCall</a:t>
            </a:r>
            <a:r>
              <a:rPr lang="it-IT" dirty="0" smtClean="0">
                <a:latin typeface="Source Sans Pro" panose="020B0503030403020204" pitchFamily="34" charset="0"/>
              </a:rPr>
              <a:t> Enterprise. Permette di visualizzare cruscotti semplici ed intuitivi per la valutazione delle performance comunicative aziendali.</a:t>
            </a:r>
          </a:p>
          <a:p>
            <a:endParaRPr lang="it-IT" b="1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it-IT" b="1" dirty="0" err="1" smtClean="0">
                <a:solidFill>
                  <a:srgbClr val="000000"/>
                </a:solidFill>
                <a:latin typeface="Source Sans Pro" panose="020B0503030403020204" pitchFamily="34" charset="0"/>
              </a:rPr>
              <a:t>Contact</a:t>
            </a:r>
            <a:r>
              <a:rPr lang="it-IT" b="1" dirty="0" smtClean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it-IT" b="1" dirty="0">
                <a:solidFill>
                  <a:srgbClr val="000000"/>
                </a:solidFill>
                <a:latin typeface="Source Sans Pro" panose="020B0503030403020204" pitchFamily="34" charset="0"/>
              </a:rPr>
              <a:t>Kit for Lync</a:t>
            </a:r>
          </a:p>
          <a:p>
            <a:r>
              <a:rPr lang="it-IT" dirty="0">
                <a:latin typeface="Source Sans Pro" panose="020B0503030403020204" pitchFamily="34" charset="0"/>
              </a:rPr>
              <a:t>Suite di componenti server e client per le infrastrutture Microsoft Lync 2010/2013. Permettono l’integrazione dell’infrastruttura Lync con le anagrafiche di </a:t>
            </a:r>
            <a:r>
              <a:rPr lang="it-IT" dirty="0" err="1">
                <a:latin typeface="Source Sans Pro" panose="020B0503030403020204" pitchFamily="34" charset="0"/>
              </a:rPr>
              <a:t>MetaDirectory</a:t>
            </a:r>
            <a:r>
              <a:rPr lang="it-IT" dirty="0">
                <a:latin typeface="Source Sans Pro" panose="020B0503030403020204" pitchFamily="34" charset="0"/>
              </a:rPr>
              <a:t> e la personalizzazione del «toast» di chiamata del client Lync con aggiunta di informazioni e link personalizzati (CEBP</a:t>
            </a:r>
            <a:r>
              <a:rPr lang="it-IT" dirty="0" smtClean="0">
                <a:latin typeface="Source Sans Pro" panose="020B0503030403020204" pitchFamily="34" charset="0"/>
              </a:rPr>
              <a:t>)</a:t>
            </a:r>
            <a:endParaRPr lang="it-IT" dirty="0"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48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dirty="0">
                <a:solidFill>
                  <a:srgbClr val="7DB928"/>
                </a:solidFill>
                <a:latin typeface="Source Sans Pro Light" panose="020B0403030403020204" pitchFamily="34" charset="0"/>
              </a:rPr>
              <a:t>TAPI, CTI e ECSTA</a:t>
            </a:r>
            <a:endParaRPr lang="en-US" dirty="0">
              <a:solidFill>
                <a:srgbClr val="7DB928"/>
              </a:solidFill>
              <a:latin typeface="Source Sans Pro Light" panose="020B0403030403020204" pitchFamily="34" charset="0"/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 smtClean="0"/>
              <a:t>SC</a:t>
            </a:r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dirty="0" smtClean="0"/>
              <a:t>PM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7C905D0-24F0-4A5D-A8FD-F45F8E9F1544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3" name="Rettangolo 2"/>
          <p:cNvSpPr/>
          <p:nvPr/>
        </p:nvSpPr>
        <p:spPr>
          <a:xfrm>
            <a:off x="511767" y="912850"/>
            <a:ext cx="8046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 smtClean="0">
              <a:solidFill>
                <a:srgbClr val="000000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114" y="1484784"/>
            <a:ext cx="5371946" cy="3772800"/>
          </a:xfrm>
          <a:prstGeom prst="rect">
            <a:avLst/>
          </a:prstGeom>
          <a:effectLst>
            <a:glow rad="228600">
              <a:srgbClr val="C9E725">
                <a:alpha val="40000"/>
              </a:srgbClr>
            </a:glo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224458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rlage 2013 (DE)">
  <a:themeElements>
    <a:clrScheme name="ESTOS Maste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TOS Schrift für Weitergab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TOS_Master_2013.pptx" id="{780F6CAB-6ACE-45CA-B656-0CF9F17D57F6}" vid="{75E1661D-2EBC-476F-8B62-CA73AD010813}"/>
    </a:ext>
  </a:extLst>
</a:theme>
</file>

<file path=ppt/theme/theme2.xml><?xml version="1.0" encoding="utf-8"?>
<a:theme xmlns:a="http://schemas.openxmlformats.org/drawingml/2006/main" name="ESTOS 2013 Frutiger Standard">
  <a:themeElements>
    <a:clrScheme name="ESTOS Maste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TOS Schrift für Weitergab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TOS_Master_2013.pptx" id="{780F6CAB-6ACE-45CA-B656-0CF9F17D57F6}" vid="{65BA209D-8D32-4535-9889-BFBEF9C72175}"/>
    </a:ext>
  </a:extLst>
</a:theme>
</file>

<file path=ppt/theme/theme3.xml><?xml version="1.0" encoding="utf-8"?>
<a:theme xmlns:a="http://schemas.openxmlformats.org/drawingml/2006/main" name="ESTOS 2013 Frutiger CeBIT">
  <a:themeElements>
    <a:clrScheme name="ESTOS Maste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TOS Schrift für Weitergab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TOS_Master_2013.pptx" id="{780F6CAB-6ACE-45CA-B656-0CF9F17D57F6}" vid="{63210A27-CF90-4B35-838A-D04C03BB43A6}"/>
    </a:ext>
  </a:extLst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ESTOS_Master_2013</Template>
  <TotalTime>0</TotalTime>
  <Words>3535</Words>
  <Application>Microsoft Office PowerPoint</Application>
  <PresentationFormat>Presentazione su schermo (4:3)</PresentationFormat>
  <Paragraphs>605</Paragraphs>
  <Slides>53</Slides>
  <Notes>52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53</vt:i4>
      </vt:variant>
    </vt:vector>
  </HeadingPairs>
  <TitlesOfParts>
    <vt:vector size="65" baseType="lpstr">
      <vt:lpstr>Arial</vt:lpstr>
      <vt:lpstr>Calibri</vt:lpstr>
      <vt:lpstr>Courier New</vt:lpstr>
      <vt:lpstr>Frutiger 55 Roman</vt:lpstr>
      <vt:lpstr>Source Sans Pro</vt:lpstr>
      <vt:lpstr>Source Sans Pro Black</vt:lpstr>
      <vt:lpstr>Source Sans Pro Light</vt:lpstr>
      <vt:lpstr>Symbol</vt:lpstr>
      <vt:lpstr>Times New Roman</vt:lpstr>
      <vt:lpstr>Vorlage 2013 (DE)</vt:lpstr>
      <vt:lpstr>ESTOS 2013 Frutiger Standard</vt:lpstr>
      <vt:lpstr>ESTOS 2013 Frutiger CeBIT</vt:lpstr>
      <vt:lpstr>estos Business Partner Certification</vt:lpstr>
      <vt:lpstr>estos Business Partner training - Agenda</vt:lpstr>
      <vt:lpstr>Agenda</vt:lpstr>
      <vt:lpstr>Agenda </vt:lpstr>
      <vt:lpstr>I vantaggi estos Business Partner</vt:lpstr>
      <vt:lpstr>Il Portfolio estos</vt:lpstr>
      <vt:lpstr>Il Portfolio estos</vt:lpstr>
      <vt:lpstr>Il Portfolio estos</vt:lpstr>
      <vt:lpstr>TAPI, CTI e ECSTA</vt:lpstr>
      <vt:lpstr>TAPI – Breve introduzione storica</vt:lpstr>
      <vt:lpstr>TAPI 2.x e 3.x - differenze</vt:lpstr>
      <vt:lpstr>TSP – estos ECSTA e Vendor</vt:lpstr>
      <vt:lpstr>TSP – TSP del Vendor</vt:lpstr>
      <vt:lpstr>TSP – estos ECSTA</vt:lpstr>
      <vt:lpstr>TSP – estos ECSTA per i PBX e per i Telefoni SIP</vt:lpstr>
      <vt:lpstr>TSP – Aspetti particolari</vt:lpstr>
      <vt:lpstr>TSP – Aspetti particolari</vt:lpstr>
      <vt:lpstr>TSP – Aspetti particolari</vt:lpstr>
      <vt:lpstr>ProCall Enterprise - UCServer</vt:lpstr>
      <vt:lpstr>PCE5 - Schema</vt:lpstr>
      <vt:lpstr>PCE5 - Contenuti Archivio</vt:lpstr>
      <vt:lpstr>Requisiti di Sistema – ProCall Enterprise</vt:lpstr>
      <vt:lpstr>PCE5 - Installazione Step by Step</vt:lpstr>
      <vt:lpstr>PCE5 - Dominio Presence</vt:lpstr>
      <vt:lpstr>ProCall Enterprise - Client</vt:lpstr>
      <vt:lpstr>PCE5 - Installazione client manuale</vt:lpstr>
      <vt:lpstr>PCE5 - Installazione tramite UCServer</vt:lpstr>
      <vt:lpstr>PCE5 - Installazione tramite MS GPO</vt:lpstr>
      <vt:lpstr>PCE5 - Installazione tramite MS GPO</vt:lpstr>
      <vt:lpstr>PCE5 - Profili</vt:lpstr>
      <vt:lpstr>PCE5 - Operazioni Base</vt:lpstr>
      <vt:lpstr>PCE5 - Operazioni Base</vt:lpstr>
      <vt:lpstr>PCE5 - Operazioni Base</vt:lpstr>
      <vt:lpstr>PCE5 - Operazioni Base</vt:lpstr>
      <vt:lpstr>PCE5 – Integrazione Bluetooth</vt:lpstr>
      <vt:lpstr>PCE5 - Tweaks</vt:lpstr>
      <vt:lpstr>MetaDirectory &amp; CEBP</vt:lpstr>
      <vt:lpstr>CEBP – Significato e opportunità</vt:lpstr>
      <vt:lpstr>MetaDirectory – Schema</vt:lpstr>
      <vt:lpstr>MetaDirectory – Descrizione</vt:lpstr>
      <vt:lpstr>MetaDirectory – Installazione</vt:lpstr>
      <vt:lpstr>MetaDirectory – Importazione Rubriche</vt:lpstr>
      <vt:lpstr>PCE5 - Personalizzazione interfacce</vt:lpstr>
      <vt:lpstr>PCE5 - Personalizzazione interfacce</vt:lpstr>
      <vt:lpstr>PCE5 - Personalizzazione interfacce</vt:lpstr>
      <vt:lpstr>Addons</vt:lpstr>
      <vt:lpstr>PCE5 - UC WebService</vt:lpstr>
      <vt:lpstr>PCE5 - ProCall for Mac</vt:lpstr>
      <vt:lpstr>PCE5 - Addons – Exchange Integration</vt:lpstr>
      <vt:lpstr>ProCall Analytics</vt:lpstr>
      <vt:lpstr>PCE5 - Migrazione</vt:lpstr>
      <vt:lpstr>Quiz time!</vt:lpstr>
      <vt:lpstr>Grazie per la vostra partecipazione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2013-02-15T09:41:12Z</dcterms:created>
  <dcterms:modified xsi:type="dcterms:W3CDTF">2016-03-11T16:29:52Z</dcterms:modified>
</cp:coreProperties>
</file>