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>
  <p:sldMasterIdLst>
    <p:sldMasterId id="214748374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9" r:id="rId3"/>
    <p:sldId id="266" r:id="rId4"/>
    <p:sldId id="270" r:id="rId5"/>
    <p:sldId id="271" r:id="rId6"/>
    <p:sldId id="272" r:id="rId7"/>
    <p:sldId id="277" r:id="rId8"/>
    <p:sldId id="274" r:id="rId9"/>
    <p:sldId id="273" r:id="rId10"/>
    <p:sldId id="275" r:id="rId11"/>
    <p:sldId id="276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embeddedFontLst>
    <p:embeddedFont>
      <p:font typeface="Frutiger 55 Roman" panose="02000503040000020004" pitchFamily="2" charset="0"/>
      <p:regular r:id="rId19"/>
      <p:bold r:id="rId20"/>
      <p:italic r:id="rId21"/>
      <p:boldItalic r:id="rId22"/>
    </p:embeddedFont>
    <p:embeddedFont>
      <p:font typeface="Source Sans Pro Light" panose="020B0403030403020204" pitchFamily="34" charset="0"/>
      <p:regular r:id="rId23"/>
      <p:italic r:id="rId24"/>
    </p:embeddedFont>
    <p:embeddedFont>
      <p:font typeface="Source Sans Pro Black" panose="020B0803030403020204" pitchFamily="34" charset="0"/>
      <p:bold r:id="rId25"/>
      <p:boldItalic r:id="rId26"/>
    </p:embeddedFont>
  </p:embeddedFontLst>
  <p:defaultTextStyle>
    <a:defPPr>
      <a:defRPr lang="de-DE"/>
    </a:defPPr>
    <a:lvl1pPr marL="0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9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8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7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9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91423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1413"/>
    <a:srgbClr val="4D4D4D"/>
    <a:srgbClr val="C9E725"/>
    <a:srgbClr val="032C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211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opfzeilenplatzhalter 9"/>
          <p:cNvSpPr>
            <a:spLocks noGrp="1"/>
          </p:cNvSpPr>
          <p:nvPr>
            <p:ph type="hdr" sz="quarter"/>
          </p:nvPr>
        </p:nvSpPr>
        <p:spPr>
          <a:xfrm>
            <a:off x="548680" y="272256"/>
            <a:ext cx="5760640" cy="45931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de-DE" dirty="0">
              <a:latin typeface="Source Sans Pro Black" panose="020B0803030403020204" pitchFamily="34" charset="0"/>
            </a:endParaRPr>
          </a:p>
        </p:txBody>
      </p:sp>
      <p:sp>
        <p:nvSpPr>
          <p:cNvPr id="19" name="Datumsplatzhalter 18"/>
          <p:cNvSpPr>
            <a:spLocks noGrp="1"/>
          </p:cNvSpPr>
          <p:nvPr>
            <p:ph type="dt" sz="quarter" idx="1"/>
          </p:nvPr>
        </p:nvSpPr>
        <p:spPr>
          <a:xfrm>
            <a:off x="4149080" y="8577721"/>
            <a:ext cx="1120634" cy="288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endParaRPr lang="de-DE" sz="1000" dirty="0">
              <a:solidFill>
                <a:srgbClr val="4D4D4D"/>
              </a:solidFill>
              <a:latin typeface="Source Sans Pro Black" panose="020B0803030403020204" pitchFamily="34" charset="0"/>
            </a:endParaRPr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3"/>
          </p:nvPr>
        </p:nvSpPr>
        <p:spPr>
          <a:xfrm>
            <a:off x="620688" y="8604451"/>
            <a:ext cx="378042" cy="26127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696429D2-D6DE-4168-B118-B6DE597E9EEE}" type="slidenum">
              <a:rPr lang="de-DE" sz="1000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pPr algn="l"/>
              <a:t>‹N›</a:t>
            </a:fld>
            <a:endParaRPr lang="de-DE" sz="1000" dirty="0">
              <a:solidFill>
                <a:srgbClr val="4D4D4D"/>
              </a:solidFill>
              <a:latin typeface="Source Sans Pro Black" panose="020B0803030403020204" pitchFamily="34" charset="0"/>
            </a:endParaRPr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2"/>
          </p:nvPr>
        </p:nvSpPr>
        <p:spPr>
          <a:xfrm>
            <a:off x="5269714" y="8577719"/>
            <a:ext cx="1588286" cy="288000"/>
          </a:xfrm>
          <a:prstGeom prst="rect">
            <a:avLst/>
          </a:prstGeom>
        </p:spPr>
        <p:txBody>
          <a:bodyPr vert="horz" lIns="36000" tIns="0" rIns="0" bIns="0" rtlCol="0" anchor="ctr"/>
          <a:lstStyle>
            <a:lvl1pPr algn="l">
              <a:defRPr sz="1200"/>
            </a:lvl1pPr>
          </a:lstStyle>
          <a:p>
            <a:endParaRPr lang="de-DE" sz="1000" dirty="0">
              <a:solidFill>
                <a:srgbClr val="4D4D4D"/>
              </a:solidFill>
              <a:latin typeface="Source Sans Pro Black" panose="020B08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1575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153988"/>
            <a:ext cx="5949950" cy="4464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4634" y="4860033"/>
            <a:ext cx="6588732" cy="4128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2960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801472" rtl="0" eaLnBrk="1" latinLnBrk="0" hangingPunct="1">
      <a:defRPr sz="1100" kern="1200">
        <a:solidFill>
          <a:schemeClr val="tx1"/>
        </a:solidFill>
        <a:latin typeface="Source Sans Pro Black" panose="020B0803030403020204" pitchFamily="34" charset="0"/>
        <a:ea typeface="+mn-ea"/>
        <a:cs typeface="+mn-cs"/>
      </a:defRPr>
    </a:lvl1pPr>
    <a:lvl2pPr marL="400736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2pPr>
    <a:lvl3pPr marL="801472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3pPr>
    <a:lvl4pPr marL="1202207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4pPr>
    <a:lvl5pPr marL="1602943" algn="l" defTabSz="801472" rtl="0" eaLnBrk="1" latinLnBrk="0" hangingPunct="1">
      <a:defRPr sz="1100" kern="1200">
        <a:solidFill>
          <a:schemeClr val="tx1"/>
        </a:solidFill>
        <a:latin typeface="Frutiger 55 Roman"/>
        <a:ea typeface="+mn-ea"/>
        <a:cs typeface="+mn-cs"/>
      </a:defRPr>
    </a:lvl5pPr>
    <a:lvl6pPr marL="2003679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04415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05151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05886" algn="l" defTabSz="80147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39552" y="1052735"/>
            <a:ext cx="7949229" cy="1094400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algn="l">
              <a:defRPr lang="de-DE" b="0" dirty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949229" cy="377571"/>
          </a:xfrm>
          <a:prstGeom prst="rect">
            <a:avLst/>
          </a:prstGeom>
        </p:spPr>
        <p:txBody>
          <a:bodyPr lIns="0" tIns="40074" rIns="0" bIns="40074" anchor="ctr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1" y="2621001"/>
            <a:ext cx="7948696" cy="3637693"/>
          </a:xfrm>
          <a:prstGeom prst="rect">
            <a:avLst/>
          </a:prstGeom>
        </p:spPr>
      </p:pic>
      <p:sp>
        <p:nvSpPr>
          <p:cNvPr id="20" name="Inhaltsplatzhalter 3"/>
          <p:cNvSpPr>
            <a:spLocks noGrp="1"/>
          </p:cNvSpPr>
          <p:nvPr>
            <p:ph sz="quarter" idx="10"/>
          </p:nvPr>
        </p:nvSpPr>
        <p:spPr>
          <a:xfrm>
            <a:off x="539750" y="2606675"/>
            <a:ext cx="7949031" cy="36522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latin typeface="Source Sans Pro Black" panose="020B0803030403020204" pitchFamily="34" charset="0"/>
              </a:defRPr>
            </a:lvl1pPr>
            <a:lvl2pPr marL="457119" indent="0">
              <a:buNone/>
              <a:defRPr>
                <a:latin typeface="Source Sans Pro Black" panose="020B0803030403020204" pitchFamily="34" charset="0"/>
              </a:defRPr>
            </a:lvl2pPr>
            <a:lvl3pPr marL="914238" indent="0">
              <a:buNone/>
              <a:defRPr>
                <a:latin typeface="Source Sans Pro Black" panose="020B0803030403020204" pitchFamily="34" charset="0"/>
              </a:defRPr>
            </a:lvl3pPr>
            <a:lvl4pPr marL="1371358" indent="0">
              <a:buNone/>
              <a:defRPr>
                <a:latin typeface="Source Sans Pro Black" panose="020B0803030403020204" pitchFamily="34" charset="0"/>
              </a:defRPr>
            </a:lvl4pPr>
            <a:lvl5pPr marL="1828477" indent="0">
              <a:buNone/>
              <a:defRPr>
                <a:latin typeface="Source Sans Pro Black" panose="020B0803030403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540000" y="5868000"/>
            <a:ext cx="7948800" cy="396000"/>
          </a:xfrm>
          <a:prstGeom prst="rect">
            <a:avLst/>
          </a:prstGeom>
          <a:solidFill>
            <a:srgbClr val="C9E725"/>
          </a:solidFill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1pPr>
            <a:lvl2pPr marL="457119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2pPr>
            <a:lvl3pPr marL="914238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3pPr>
            <a:lvl4pPr marL="1371358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4pPr>
            <a:lvl5pPr marL="1828477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6" name="Picture 2" descr="estos GmbH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6350"/>
            <a:ext cx="1875790" cy="74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02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Oben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3960242" cy="27755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4726800" y="1123200"/>
            <a:ext cx="3960000" cy="27755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539750" y="4097790"/>
            <a:ext cx="8147050" cy="213741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307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9552" y="1124745"/>
            <a:ext cx="3960000" cy="63988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b="1" dirty="0" smtClean="0">
                <a:latin typeface="Source Sans Pro Black" panose="020B0803030403020204" pitchFamily="34" charset="0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26800" y="1124744"/>
            <a:ext cx="3959423" cy="639762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de-DE" b="1" dirty="0" smtClean="0">
                <a:latin typeface="Source Sans Pro Black" panose="020B0803030403020204" pitchFamily="34" charset="0"/>
              </a:defRPr>
            </a:lvl1pPr>
            <a:lvl2pPr marL="436361" indent="0">
              <a:buNone/>
              <a:defRPr sz="1900" b="1"/>
            </a:lvl2pPr>
            <a:lvl3pPr marL="872722" indent="0">
              <a:buNone/>
              <a:defRPr sz="1800" b="1"/>
            </a:lvl3pPr>
            <a:lvl4pPr marL="1309083" indent="0">
              <a:buNone/>
              <a:defRPr sz="1500" b="1"/>
            </a:lvl4pPr>
            <a:lvl5pPr marL="1745445" indent="0">
              <a:buNone/>
              <a:defRPr sz="1500" b="1"/>
            </a:lvl5pPr>
            <a:lvl6pPr marL="2181806" indent="0">
              <a:buNone/>
              <a:defRPr sz="1500" b="1"/>
            </a:lvl6pPr>
            <a:lvl7pPr marL="2618167" indent="0">
              <a:buNone/>
              <a:defRPr sz="1500" b="1"/>
            </a:lvl7pPr>
            <a:lvl8pPr marL="3054529" indent="0">
              <a:buNone/>
              <a:defRPr sz="1500" b="1"/>
            </a:lvl8pPr>
            <a:lvl9pPr marL="3490890" indent="0">
              <a:buNone/>
              <a:defRPr sz="15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39750" y="1989139"/>
            <a:ext cx="3959225" cy="424817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4726800" y="1989138"/>
            <a:ext cx="3959225" cy="42481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3356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6" name="Titel 14"/>
          <p:cNvSpPr>
            <a:spLocks noGrp="1"/>
          </p:cNvSpPr>
          <p:nvPr>
            <p:ph type="title"/>
          </p:nvPr>
        </p:nvSpPr>
        <p:spPr>
          <a:xfrm>
            <a:off x="540000" y="273599"/>
            <a:ext cx="8146800" cy="612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9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1949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539750" y="273600"/>
            <a:ext cx="8147050" cy="5963712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lang="de-DE" smtClean="0">
                <a:latin typeface="Source Sans Pro Black" panose="020B0803030403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49910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11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51052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ctr">
              <a:buNone/>
              <a:defRPr lang="de-DE" sz="4000" smtClean="0">
                <a:latin typeface="Source Sans Pro Black" panose="020B0803030403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120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ten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1475656" y="2924944"/>
            <a:ext cx="7056344" cy="3312368"/>
          </a:xfrm>
          <a:prstGeom prst="rect">
            <a:avLst/>
          </a:prstGeom>
        </p:spPr>
        <p:txBody>
          <a:bodyPr tIns="0" rIns="0" bIns="0"/>
          <a:lstStyle>
            <a:lvl1pPr marL="0" indent="0">
              <a:lnSpc>
                <a:spcPct val="150000"/>
              </a:lnSpc>
              <a:buNone/>
              <a:defRPr sz="2800"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55776" y="980728"/>
            <a:ext cx="5976664" cy="652521"/>
          </a:xfrm>
          <a:prstGeom prst="rect">
            <a:avLst/>
          </a:prstGeom>
        </p:spPr>
        <p:txBody>
          <a:bodyPr lIns="0" rIns="0" anchor="t">
            <a:normAutofit/>
          </a:bodyPr>
          <a:lstStyle>
            <a:lvl1pPr algn="l">
              <a:defRPr lang="de-DE" b="0" dirty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Untertitel 2"/>
          <p:cNvSpPr>
            <a:spLocks noGrp="1"/>
          </p:cNvSpPr>
          <p:nvPr>
            <p:ph type="subTitle" idx="1"/>
          </p:nvPr>
        </p:nvSpPr>
        <p:spPr>
          <a:xfrm>
            <a:off x="2555776" y="1700808"/>
            <a:ext cx="5976664" cy="377571"/>
          </a:xfrm>
          <a:prstGeom prst="rect">
            <a:avLst/>
          </a:prstGeom>
        </p:spPr>
        <p:txBody>
          <a:bodyPr lIns="0" tIns="40074" rIns="0" bIns="40074" anchor="ctr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80" y="980729"/>
            <a:ext cx="1715556" cy="168888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94" y="3040733"/>
            <a:ext cx="469841" cy="46984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94" y="3789040"/>
            <a:ext cx="469841" cy="46984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987" y="4509120"/>
            <a:ext cx="469841" cy="46984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94" y="5263415"/>
            <a:ext cx="469841" cy="469841"/>
          </a:xfrm>
          <a:prstGeom prst="rect">
            <a:avLst/>
          </a:prstGeom>
        </p:spPr>
      </p:pic>
      <p:sp>
        <p:nvSpPr>
          <p:cNvPr id="14" name="Rechteck 13"/>
          <p:cNvSpPr/>
          <p:nvPr userDrawn="1"/>
        </p:nvSpPr>
        <p:spPr>
          <a:xfrm>
            <a:off x="928254" y="834189"/>
            <a:ext cx="1558272" cy="19845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 Black" panose="020B0803030403020204" pitchFamily="34" charset="0"/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872304" y="965329"/>
            <a:ext cx="1539456" cy="1743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18678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3050"/>
            <a:ext cx="2925961" cy="1162050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39552" y="1435101"/>
            <a:ext cx="2925961" cy="46910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Source Sans Pro Black" panose="020B0803030403020204" pitchFamily="34" charset="0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3563938" y="273050"/>
            <a:ext cx="5040510" cy="5853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321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0" anchor="b">
            <a:normAutofit/>
          </a:bodyPr>
          <a:lstStyle>
            <a:lvl1pPr algn="l">
              <a:defRPr lang="de-DE" sz="2400" dirty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80147" tIns="40074" rIns="80147" bIns="40074">
            <a:normAutofit/>
          </a:bodyPr>
          <a:lstStyle>
            <a:lvl1pPr marL="0" indent="0">
              <a:buNone/>
              <a:defRPr sz="3100">
                <a:latin typeface="Source Sans Pro Black" panose="020B0803030403020204" pitchFamily="34" charset="0"/>
              </a:defRPr>
            </a:lvl1pPr>
            <a:lvl2pPr marL="436361" indent="0">
              <a:buNone/>
              <a:defRPr sz="2600"/>
            </a:lvl2pPr>
            <a:lvl3pPr marL="872722" indent="0">
              <a:buNone/>
              <a:defRPr sz="2300"/>
            </a:lvl3pPr>
            <a:lvl4pPr marL="1309083" indent="0">
              <a:buNone/>
              <a:defRPr sz="1900"/>
            </a:lvl4pPr>
            <a:lvl5pPr marL="1745445" indent="0">
              <a:buNone/>
              <a:defRPr sz="1900"/>
            </a:lvl5pPr>
            <a:lvl6pPr marL="2181806" indent="0">
              <a:buNone/>
              <a:defRPr sz="1900"/>
            </a:lvl6pPr>
            <a:lvl7pPr marL="2618167" indent="0">
              <a:buNone/>
              <a:defRPr sz="1900"/>
            </a:lvl7pPr>
            <a:lvl8pPr marL="3054529" indent="0">
              <a:buNone/>
              <a:defRPr sz="1900"/>
            </a:lvl8pPr>
            <a:lvl9pPr marL="3490890" indent="0">
              <a:buNone/>
              <a:defRPr sz="1900"/>
            </a:lvl9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Source Sans Pro Black" panose="020B0803030403020204" pitchFamily="34" charset="0"/>
              </a:defRPr>
            </a:lvl1pPr>
            <a:lvl2pPr marL="436361" indent="0">
              <a:buNone/>
              <a:defRPr sz="1100"/>
            </a:lvl2pPr>
            <a:lvl3pPr marL="872722" indent="0">
              <a:buNone/>
              <a:defRPr sz="1000"/>
            </a:lvl3pPr>
            <a:lvl4pPr marL="1309083" indent="0">
              <a:buNone/>
              <a:defRPr sz="900"/>
            </a:lvl4pPr>
            <a:lvl5pPr marL="1745445" indent="0">
              <a:buNone/>
              <a:defRPr sz="900"/>
            </a:lvl5pPr>
            <a:lvl6pPr marL="2181806" indent="0">
              <a:buNone/>
              <a:defRPr sz="900"/>
            </a:lvl6pPr>
            <a:lvl7pPr marL="2618167" indent="0">
              <a:buNone/>
              <a:defRPr sz="900"/>
            </a:lvl7pPr>
            <a:lvl8pPr marL="3054529" indent="0">
              <a:buNone/>
              <a:defRPr sz="900"/>
            </a:lvl8pPr>
            <a:lvl9pPr marL="349089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61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8147050" cy="5112000"/>
          </a:xfrm>
          <a:prstGeom prst="rect">
            <a:avLst/>
          </a:prstGeom>
        </p:spPr>
        <p:txBody>
          <a:bodyPr vert="vert"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9021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/>
          <p:cNvSpPr>
            <a:spLocks noGrp="1"/>
          </p:cNvSpPr>
          <p:nvPr>
            <p:ph sz="quarter" idx="13"/>
          </p:nvPr>
        </p:nvSpPr>
        <p:spPr>
          <a:xfrm>
            <a:off x="539750" y="1124744"/>
            <a:ext cx="814705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de-DE" smtClean="0">
                <a:latin typeface="Source Sans Pro Black" panose="020B0803030403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9" name="Titelplatzhalter 2"/>
          <p:cNvSpPr>
            <a:spLocks noGrp="1"/>
          </p:cNvSpPr>
          <p:nvPr>
            <p:ph type="title"/>
          </p:nvPr>
        </p:nvSpPr>
        <p:spPr>
          <a:xfrm>
            <a:off x="540000" y="273599"/>
            <a:ext cx="8146800" cy="612000"/>
          </a:xfrm>
          <a:prstGeom prst="rect">
            <a:avLst/>
          </a:prstGeom>
        </p:spPr>
        <p:txBody>
          <a:bodyPr vert="horz" lIns="72000" tIns="0" rIns="0" bIns="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9183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29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62508" y="274640"/>
            <a:ext cx="924292" cy="5962672"/>
          </a:xfrm>
          <a:prstGeom prst="rect">
            <a:avLst/>
          </a:prstGeom>
        </p:spPr>
        <p:txBody>
          <a:bodyPr vert="eaVert" lIns="0" tIns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539551" y="274638"/>
            <a:ext cx="7128073" cy="5962674"/>
          </a:xfrm>
          <a:prstGeom prst="rect">
            <a:avLst/>
          </a:prstGeom>
        </p:spPr>
        <p:txBody>
          <a:bodyPr vert="vert"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963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052736"/>
            <a:ext cx="8136904" cy="361238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algn="l">
              <a:defRPr sz="3600" b="0" cap="none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4665117"/>
            <a:ext cx="8136904" cy="1500187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  <a:latin typeface="Source Sans Pro Black" panose="020B0803030403020204" pitchFamily="34" charset="0"/>
              </a:defRPr>
            </a:lvl1pPr>
            <a:lvl2pPr marL="4363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727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54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81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816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45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9089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545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949229" cy="377571"/>
          </a:xfrm>
          <a:prstGeom prst="rect">
            <a:avLst/>
          </a:prstGeom>
        </p:spPr>
        <p:txBody>
          <a:bodyPr lIns="0" tIns="40074" rIns="0" bIns="40074" anchor="ctr">
            <a:normAutofit/>
          </a:bodyPr>
          <a:lstStyle>
            <a:lvl1pPr marL="0" indent="0" algn="l">
              <a:buNone/>
              <a:defRPr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  <a:lvl2pPr marL="400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1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2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2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36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4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5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1" y="2621001"/>
            <a:ext cx="7948696" cy="3637693"/>
          </a:xfrm>
          <a:prstGeom prst="rect">
            <a:avLst/>
          </a:prstGeom>
        </p:spPr>
      </p:pic>
      <p:sp>
        <p:nvSpPr>
          <p:cNvPr id="9" name="Inhaltsplatzhalter 3"/>
          <p:cNvSpPr>
            <a:spLocks noGrp="1"/>
          </p:cNvSpPr>
          <p:nvPr>
            <p:ph sz="quarter" idx="13"/>
          </p:nvPr>
        </p:nvSpPr>
        <p:spPr>
          <a:xfrm>
            <a:off x="539750" y="2606675"/>
            <a:ext cx="7949031" cy="36522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latin typeface="Source Sans Pro Black" panose="020B0803030403020204" pitchFamily="34" charset="0"/>
              </a:defRPr>
            </a:lvl1pPr>
            <a:lvl2pPr marL="457119" indent="0">
              <a:buNone/>
              <a:defRPr>
                <a:latin typeface="Source Sans Pro Black" panose="020B0803030403020204" pitchFamily="34" charset="0"/>
              </a:defRPr>
            </a:lvl2pPr>
            <a:lvl3pPr marL="914238" indent="0">
              <a:buNone/>
              <a:defRPr>
                <a:latin typeface="Source Sans Pro Black" panose="020B0803030403020204" pitchFamily="34" charset="0"/>
              </a:defRPr>
            </a:lvl3pPr>
            <a:lvl4pPr marL="1371358" indent="0">
              <a:buNone/>
              <a:defRPr>
                <a:latin typeface="Source Sans Pro Black" panose="020B0803030403020204" pitchFamily="34" charset="0"/>
              </a:defRPr>
            </a:lvl4pPr>
            <a:lvl5pPr marL="1828477" indent="0">
              <a:buNone/>
              <a:defRPr>
                <a:latin typeface="Source Sans Pro Black" panose="020B0803030403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539749" y="5868000"/>
            <a:ext cx="7948800" cy="396000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1pPr>
            <a:lvl2pPr marL="457119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2pPr>
            <a:lvl3pPr marL="914238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3pPr>
            <a:lvl4pPr marL="1371358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4pPr>
            <a:lvl5pPr marL="1828477" indent="0" algn="r">
              <a:buNone/>
              <a:defRPr>
                <a:solidFill>
                  <a:schemeClr val="tx1"/>
                </a:solidFill>
                <a:latin typeface="Source Sans Pro Black" panose="020B0803030403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540000" y="1052736"/>
            <a:ext cx="7948800" cy="1095016"/>
          </a:xfrm>
        </p:spPr>
        <p:txBody>
          <a:bodyPr lIns="0" anchor="b">
            <a:noAutofit/>
          </a:bodyPr>
          <a:lstStyle>
            <a:lvl1pPr>
              <a:defRPr lang="de-DE" sz="3600" b="0" i="0" kern="1200" dirty="0">
                <a:solidFill>
                  <a:schemeClr val="tx1"/>
                </a:solidFill>
                <a:latin typeface="Source Sans Pro Light" panose="020B0403030403020204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0439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Oben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8146535" cy="24498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539750" y="3789040"/>
            <a:ext cx="8147050" cy="244616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9157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3960813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14"/>
          </p:nvPr>
        </p:nvSpPr>
        <p:spPr>
          <a:xfrm>
            <a:off x="4726800" y="1123200"/>
            <a:ext cx="3960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607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33 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2592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3317400" y="1123200"/>
            <a:ext cx="53694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721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77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53712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6094800" y="1118240"/>
            <a:ext cx="2592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361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539750" y="1123200"/>
            <a:ext cx="2592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sz="quarter" idx="14"/>
          </p:nvPr>
        </p:nvSpPr>
        <p:spPr>
          <a:xfrm>
            <a:off x="3317400" y="1123200"/>
            <a:ext cx="2592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6" name="Inhaltsplatzhalter 15"/>
          <p:cNvSpPr>
            <a:spLocks noGrp="1"/>
          </p:cNvSpPr>
          <p:nvPr>
            <p:ph sz="quarter" idx="15"/>
          </p:nvPr>
        </p:nvSpPr>
        <p:spPr>
          <a:xfrm>
            <a:off x="6084888" y="1123200"/>
            <a:ext cx="2592000" cy="51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Source Sans Pro Black" panose="020B0803030403020204" pitchFamily="34" charset="0"/>
              </a:defRPr>
            </a:lvl1pPr>
            <a:lvl5pPr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8738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C9E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Source Sans Pro Black" panose="020B0803030403020204" pitchFamily="34" charset="0"/>
            </a:endParaRPr>
          </a:p>
        </p:txBody>
      </p:sp>
      <p:sp>
        <p:nvSpPr>
          <p:cNvPr id="3" name="Titelplatzhalter 2"/>
          <p:cNvSpPr>
            <a:spLocks noGrp="1"/>
          </p:cNvSpPr>
          <p:nvPr>
            <p:ph type="title"/>
          </p:nvPr>
        </p:nvSpPr>
        <p:spPr>
          <a:xfrm>
            <a:off x="540000" y="273599"/>
            <a:ext cx="8146800" cy="612000"/>
          </a:xfrm>
          <a:prstGeom prst="rect">
            <a:avLst/>
          </a:prstGeom>
        </p:spPr>
        <p:txBody>
          <a:bodyPr vert="horz" lIns="72000" tIns="0" rIns="0" bIns="0" rtlCol="0" anchor="ctr">
            <a:normAutofit/>
          </a:bodyPr>
          <a:lstStyle/>
          <a:p>
            <a:endParaRPr lang="de-DE" dirty="0"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8316527" y="6576803"/>
            <a:ext cx="416348" cy="216000"/>
          </a:xfrm>
          <a:prstGeom prst="rect">
            <a:avLst/>
          </a:prstGeom>
        </p:spPr>
        <p:txBody>
          <a:bodyPr lIns="0" tIns="36000" rIns="0" anchor="ctr">
            <a:noAutofit/>
          </a:bodyPr>
          <a:lstStyle>
            <a:lvl1pPr algn="r">
              <a:defRPr sz="1000"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</a:lstStyle>
          <a:p>
            <a:fld id="{C7C905D0-24F0-4A5D-A8FD-F45F8E9F1544}" type="slidenum">
              <a:rPr lang="de-DE" smtClean="0"/>
              <a:pPr/>
              <a:t>‹N›</a:t>
            </a:fld>
            <a:endParaRPr lang="de-DE" dirty="0"/>
          </a:p>
        </p:txBody>
      </p:sp>
      <p:sp>
        <p:nvSpPr>
          <p:cNvPr id="11" name="Datumsplatzhalter 13"/>
          <p:cNvSpPr>
            <a:spLocks noGrp="1"/>
          </p:cNvSpPr>
          <p:nvPr>
            <p:ph type="dt" sz="half" idx="2"/>
          </p:nvPr>
        </p:nvSpPr>
        <p:spPr>
          <a:xfrm>
            <a:off x="202143" y="6576803"/>
            <a:ext cx="651151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</a:lstStyle>
          <a:p>
            <a:r>
              <a:rPr lang="de-DE" dirty="0" smtClean="0"/>
              <a:t>PM</a:t>
            </a:r>
            <a:endParaRPr lang="de-DE" dirty="0" smtClean="0"/>
          </a:p>
        </p:txBody>
      </p:sp>
      <p:sp>
        <p:nvSpPr>
          <p:cNvPr id="12" name="Fußzeilenplatzhalter 14"/>
          <p:cNvSpPr>
            <a:spLocks noGrp="1"/>
          </p:cNvSpPr>
          <p:nvPr>
            <p:ph type="ftr" sz="quarter" idx="3"/>
          </p:nvPr>
        </p:nvSpPr>
        <p:spPr>
          <a:xfrm>
            <a:off x="1069319" y="6576803"/>
            <a:ext cx="2160000" cy="21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4D4D4D"/>
                </a:solidFill>
                <a:latin typeface="Source Sans Pro Black" panose="020B0803030403020204" pitchFamily="34" charset="0"/>
              </a:defRPr>
            </a:lvl1pPr>
          </a:lstStyle>
          <a:p>
            <a:r>
              <a:rPr lang="de-DE" dirty="0" smtClean="0"/>
              <a:t>DW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145189" y="6607462"/>
            <a:ext cx="1115690" cy="15388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r"/>
            <a:r>
              <a:rPr lang="de-DE" sz="1000" dirty="0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t>© </a:t>
            </a:r>
            <a:r>
              <a:rPr lang="de-DE" sz="1000" dirty="0" err="1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t>estos</a:t>
            </a:r>
            <a:r>
              <a:rPr lang="de-DE" sz="1000" dirty="0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t> </a:t>
            </a:r>
            <a:r>
              <a:rPr lang="de-DE" sz="1000" dirty="0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t>GmbH 2014</a:t>
            </a:r>
            <a:endParaRPr lang="de-DE" sz="1000" dirty="0">
              <a:solidFill>
                <a:srgbClr val="4D4D4D"/>
              </a:solidFill>
              <a:latin typeface="Source Sans Pro Black" panose="020B0803030403020204" pitchFamily="34" charset="0"/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823294" y="6552000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4D4D4D"/>
                </a:solidFill>
                <a:latin typeface="Source Sans Pro Black" panose="020B0803030403020204" pitchFamily="34" charset="0"/>
              </a:rPr>
              <a:t>●</a:t>
            </a:r>
            <a:endParaRPr lang="de-DE" sz="1000" dirty="0">
              <a:solidFill>
                <a:srgbClr val="4D4D4D"/>
              </a:solidFill>
              <a:latin typeface="Source Sans Pro Black" panose="020B08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847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2" r:id="rId2"/>
    <p:sldLayoutId id="2147483743" r:id="rId3"/>
    <p:sldLayoutId id="2147483761" r:id="rId4"/>
    <p:sldLayoutId id="2147483744" r:id="rId5"/>
    <p:sldLayoutId id="2147483745" r:id="rId6"/>
    <p:sldLayoutId id="2147483746" r:id="rId7"/>
    <p:sldLayoutId id="2147483758" r:id="rId8"/>
    <p:sldLayoutId id="2147483747" r:id="rId9"/>
    <p:sldLayoutId id="214748375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9" r:id="rId16"/>
    <p:sldLayoutId id="2147483753" r:id="rId17"/>
    <p:sldLayoutId id="2147483754" r:id="rId18"/>
    <p:sldLayoutId id="2147483755" r:id="rId19"/>
    <p:sldLayoutId id="2147483756" r:id="rId20"/>
  </p:sldLayoutIdLst>
  <p:timing>
    <p:tnLst>
      <p:par>
        <p:cTn id="1" dur="indefinite" restart="never" nodeType="tmRoot"/>
      </p:par>
    </p:tnLst>
  </p:timing>
  <p:hf hdr="0"/>
  <p:txStyles>
    <p:titleStyle>
      <a:lvl1pPr algn="l" defTabSz="914239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Source Sans Pro Light" panose="020B0403030403020204" pitchFamily="34" charset="0"/>
          <a:ea typeface="+mj-ea"/>
          <a:cs typeface="Arial" pitchFamily="34" charset="0"/>
        </a:defRPr>
      </a:lvl1pPr>
    </p:titleStyle>
    <p:bodyStyle>
      <a:lvl1pPr marL="342839" indent="-342839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1pPr>
      <a:lvl2pPr marL="742819" indent="-285700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8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2pPr>
      <a:lvl3pPr marL="1142798" indent="-228560" algn="l" defTabSz="914239" rtl="0" eaLnBrk="1" latinLnBrk="0" hangingPunct="1">
        <a:spcBef>
          <a:spcPct val="20000"/>
        </a:spcBef>
        <a:buClr>
          <a:srgbClr val="4D4D4D"/>
        </a:buClr>
        <a:buFont typeface="Arial" panose="020B0604020202020204" pitchFamily="34" charset="0"/>
        <a:buChar char="●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Arial" pitchFamily="34" charset="0"/>
        </a:defRPr>
      </a:lvl3pPr>
      <a:lvl4pPr marL="1599918" indent="-228560" algn="l" defTabSz="914239" rtl="0" eaLnBrk="1" latinLnBrk="0" hangingPunct="1">
        <a:spcBef>
          <a:spcPct val="20000"/>
        </a:spcBef>
        <a:buClr>
          <a:srgbClr val="4D4D4D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Clr>
          <a:srgbClr val="4D4D4D"/>
        </a:buClr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Frutiger 55 Roman" panose="02000503040000020004" pitchFamily="2" charset="0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5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5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ools.ietf.org/html/rfc5245" TargetMode="External"/><Relationship Id="rId2" Type="http://schemas.openxmlformats.org/officeDocument/2006/relationships/hyperlink" Target="http://en.wikipedia.org/wiki/Interactive_Connectivity_Establishmen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eytiv.com/restund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STUN &amp; TURN	</a:t>
            </a:r>
            <a:endParaRPr lang="de-DE" dirty="0"/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2614266"/>
            <a:ext cx="7948613" cy="3637655"/>
          </a:xfrm>
        </p:spPr>
      </p:pic>
    </p:spTree>
    <p:extLst>
      <p:ext uri="{BB962C8B-B14F-4D97-AF65-F5344CB8AC3E}">
        <p14:creationId xmlns:p14="http://schemas.microsoft.com/office/powerpoint/2010/main" val="176349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A DIRECT CONNECTION </a:t>
            </a:r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won‘t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/>
              <a:t> </a:t>
            </a:r>
            <a:r>
              <a:rPr lang="de-DE" dirty="0" smtClean="0"/>
              <a:t>in WAN, but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in a LAN: </a:t>
            </a:r>
            <a:r>
              <a:rPr lang="de-DE" dirty="0" err="1" smtClean="0"/>
              <a:t>Its</a:t>
            </a:r>
            <a:r>
              <a:rPr lang="de-DE" dirty="0" smtClean="0"/>
              <a:t> fast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latency</a:t>
            </a:r>
            <a:endParaRPr lang="de-DE" dirty="0" smtClean="0"/>
          </a:p>
          <a:p>
            <a:r>
              <a:rPr lang="de-DE" dirty="0" smtClean="0"/>
              <a:t>STUN </a:t>
            </a:r>
            <a:r>
              <a:rPr lang="de-DE" i="1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Information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connection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WAN </a:t>
            </a:r>
            <a:r>
              <a:rPr lang="de-DE" dirty="0" err="1" smtClean="0"/>
              <a:t>going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cheap</a:t>
            </a:r>
            <a:r>
              <a:rPr lang="de-DE" dirty="0" smtClean="0"/>
              <a:t> (just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calls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service</a:t>
            </a:r>
            <a:r>
              <a:rPr lang="de-DE" dirty="0" smtClean="0"/>
              <a:t>)</a:t>
            </a:r>
          </a:p>
          <a:p>
            <a:r>
              <a:rPr lang="de-DE" dirty="0" smtClean="0"/>
              <a:t>TURN </a:t>
            </a:r>
            <a:r>
              <a:rPr lang="de-DE" dirty="0" err="1" smtClean="0"/>
              <a:t>is</a:t>
            </a:r>
            <a:r>
              <a:rPr lang="de-DE" dirty="0" smtClean="0"/>
              <a:t> expensive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(high </a:t>
            </a:r>
            <a:r>
              <a:rPr lang="de-DE" dirty="0" err="1" smtClean="0"/>
              <a:t>Bandwidth</a:t>
            </a:r>
            <a:r>
              <a:rPr lang="de-DE" dirty="0" smtClean="0"/>
              <a:t> </a:t>
            </a:r>
            <a:r>
              <a:rPr lang="de-DE" dirty="0" err="1" smtClean="0"/>
              <a:t>usage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brings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latency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media</a:t>
            </a:r>
            <a:r>
              <a:rPr lang="de-DE" dirty="0" smtClean="0"/>
              <a:t>, but will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about</a:t>
            </a:r>
            <a:r>
              <a:rPr lang="de-DE" dirty="0" smtClean="0"/>
              <a:t> 98% </a:t>
            </a:r>
            <a:r>
              <a:rPr lang="de-DE" dirty="0" err="1" smtClean="0"/>
              <a:t>cases</a:t>
            </a:r>
            <a:r>
              <a:rPr lang="de-DE" dirty="0" smtClean="0"/>
              <a:t> (The last 2%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high </a:t>
            </a:r>
            <a:r>
              <a:rPr lang="de-DE" dirty="0" err="1" smtClean="0"/>
              <a:t>secure</a:t>
            </a:r>
            <a:r>
              <a:rPr lang="de-DE" dirty="0" smtClean="0"/>
              <a:t> </a:t>
            </a:r>
            <a:r>
              <a:rPr lang="de-DE" dirty="0" err="1" smtClean="0"/>
              <a:t>networks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probably</a:t>
            </a:r>
            <a:r>
              <a:rPr lang="de-DE" dirty="0" smtClean="0"/>
              <a:t> </a:t>
            </a:r>
            <a:r>
              <a:rPr lang="de-DE" dirty="0" err="1" smtClean="0"/>
              <a:t>paranoia</a:t>
            </a:r>
            <a:r>
              <a:rPr lang="de-DE" dirty="0" smtClean="0"/>
              <a:t> Administration)</a:t>
            </a:r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Software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decide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,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helpers</a:t>
            </a:r>
            <a:r>
              <a:rPr lang="de-DE" dirty="0" smtClean="0"/>
              <a:t> 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Decisions</a:t>
            </a:r>
            <a:r>
              <a:rPr lang="de-DE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61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sz="2400" dirty="0" smtClean="0"/>
              <a:t>I</a:t>
            </a:r>
            <a:r>
              <a:rPr lang="de-DE" dirty="0" smtClean="0"/>
              <a:t>nteractive</a:t>
            </a:r>
            <a:r>
              <a:rPr lang="de-DE" sz="2400" dirty="0" smtClean="0"/>
              <a:t> C</a:t>
            </a:r>
            <a:r>
              <a:rPr lang="de-DE" dirty="0" smtClean="0"/>
              <a:t>onnectivity </a:t>
            </a:r>
            <a:r>
              <a:rPr lang="de-DE" sz="2400" dirty="0" smtClean="0"/>
              <a:t>E</a:t>
            </a:r>
            <a:r>
              <a:rPr lang="de-DE" dirty="0"/>
              <a:t>stablishment</a:t>
            </a:r>
            <a:br>
              <a:rPr lang="de-DE" dirty="0"/>
            </a:br>
            <a:r>
              <a:rPr lang="de-DE" sz="1400" dirty="0">
                <a:hlinkClick r:id="rId2"/>
              </a:rPr>
              <a:t>http://</a:t>
            </a:r>
            <a:r>
              <a:rPr lang="de-DE" sz="1400" dirty="0" smtClean="0">
                <a:hlinkClick r:id="rId2"/>
              </a:rPr>
              <a:t>en.wikipedia.org/wiki/Interactive_Connectivity_Establishment</a:t>
            </a:r>
            <a:r>
              <a:rPr lang="de-DE" sz="1400" dirty="0"/>
              <a:t/>
            </a:r>
            <a:br>
              <a:rPr lang="de-DE" sz="1400" dirty="0"/>
            </a:br>
            <a:r>
              <a:rPr lang="de-DE" sz="1400" dirty="0">
                <a:hlinkClick r:id="rId3"/>
              </a:rPr>
              <a:t>http://</a:t>
            </a:r>
            <a:r>
              <a:rPr lang="de-DE" sz="1400" dirty="0" smtClean="0">
                <a:hlinkClick r:id="rId3"/>
              </a:rPr>
              <a:t>tools.ietf.org/html/rfc5245</a:t>
            </a:r>
            <a:endParaRPr lang="de-DE" sz="1400" dirty="0" smtClean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err="1" smtClean="0"/>
              <a:t>It‘s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technique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r>
              <a:rPr lang="de-DE" dirty="0" smtClean="0"/>
              <a:t>Lots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 Code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languages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r>
              <a:rPr lang="de-DE" dirty="0" smtClean="0"/>
              <a:t>Generates „</a:t>
            </a:r>
            <a:r>
              <a:rPr lang="de-DE" dirty="0" err="1" smtClean="0"/>
              <a:t>Candidates</a:t>
            </a:r>
            <a:r>
              <a:rPr lang="de-DE" dirty="0" smtClean="0"/>
              <a:t>“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lvl="1"/>
            <a:r>
              <a:rPr lang="de-DE" dirty="0" smtClean="0">
                <a:latin typeface="Source Sans Pro Black" panose="020B0803030403020204" pitchFamily="34" charset="0"/>
              </a:rPr>
              <a:t>The </a:t>
            </a:r>
            <a:r>
              <a:rPr lang="de-DE" dirty="0" err="1" smtClean="0">
                <a:latin typeface="Source Sans Pro Black" panose="020B0803030403020204" pitchFamily="34" charset="0"/>
              </a:rPr>
              <a:t>Question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is</a:t>
            </a:r>
            <a:r>
              <a:rPr lang="de-DE" dirty="0" smtClean="0">
                <a:latin typeface="Source Sans Pro Black" panose="020B0803030403020204" pitchFamily="34" charset="0"/>
              </a:rPr>
              <a:t>: „</a:t>
            </a:r>
            <a:r>
              <a:rPr lang="de-DE" dirty="0" err="1" smtClean="0">
                <a:latin typeface="Source Sans Pro Black" panose="020B0803030403020204" pitchFamily="34" charset="0"/>
              </a:rPr>
              <a:t>How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can</a:t>
            </a:r>
            <a:r>
              <a:rPr lang="de-DE" dirty="0" smtClean="0">
                <a:latin typeface="Source Sans Pro Black" panose="020B0803030403020204" pitchFamily="34" charset="0"/>
              </a:rPr>
              <a:t> I </a:t>
            </a:r>
            <a:r>
              <a:rPr lang="de-DE" dirty="0" err="1" smtClean="0">
                <a:latin typeface="Source Sans Pro Black" panose="020B0803030403020204" pitchFamily="34" charset="0"/>
              </a:rPr>
              <a:t>be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connected</a:t>
            </a:r>
            <a:r>
              <a:rPr lang="de-DE" dirty="0" smtClean="0">
                <a:latin typeface="Source Sans Pro Black" panose="020B0803030403020204" pitchFamily="34" charset="0"/>
              </a:rPr>
              <a:t>?“</a:t>
            </a:r>
          </a:p>
          <a:p>
            <a:pPr lvl="1"/>
            <a:r>
              <a:rPr lang="de-DE" dirty="0" smtClean="0">
                <a:latin typeface="Source Sans Pro Black" panose="020B0803030403020204" pitchFamily="34" charset="0"/>
              </a:rPr>
              <a:t>The </a:t>
            </a:r>
            <a:r>
              <a:rPr lang="de-DE" dirty="0" err="1" smtClean="0">
                <a:latin typeface="Source Sans Pro Black" panose="020B0803030403020204" pitchFamily="34" charset="0"/>
              </a:rPr>
              <a:t>Answer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is</a:t>
            </a:r>
            <a:r>
              <a:rPr lang="de-DE" dirty="0" smtClean="0">
                <a:latin typeface="Source Sans Pro Black" panose="020B0803030403020204" pitchFamily="34" charset="0"/>
              </a:rPr>
              <a:t> a </a:t>
            </a:r>
            <a:r>
              <a:rPr lang="de-DE" dirty="0" err="1" smtClean="0">
                <a:latin typeface="Source Sans Pro Black" panose="020B0803030403020204" pitchFamily="34" charset="0"/>
              </a:rPr>
              <a:t>list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of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candidates</a:t>
            </a:r>
            <a:endParaRPr lang="de-DE" dirty="0" smtClean="0">
              <a:latin typeface="Source Sans Pro Black" panose="020B0803030403020204" pitchFamily="34" charset="0"/>
            </a:endParaRPr>
          </a:p>
          <a:p>
            <a:pPr lvl="1"/>
            <a:r>
              <a:rPr lang="de-DE" dirty="0" smtClean="0">
                <a:latin typeface="Source Sans Pro Black" panose="020B0803030403020204" pitchFamily="34" charset="0"/>
              </a:rPr>
              <a:t>These </a:t>
            </a:r>
            <a:r>
              <a:rPr lang="de-DE" dirty="0" err="1" smtClean="0">
                <a:latin typeface="Source Sans Pro Black" panose="020B0803030403020204" pitchFamily="34" charset="0"/>
              </a:rPr>
              <a:t>lists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can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be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exchanged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over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the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signalling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channel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between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the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clients</a:t>
            </a:r>
            <a:r>
              <a:rPr lang="de-DE" dirty="0" smtClean="0">
                <a:latin typeface="Source Sans Pro Black" panose="020B0803030403020204" pitchFamily="34" charset="0"/>
              </a:rPr>
              <a:t>.</a:t>
            </a:r>
          </a:p>
          <a:p>
            <a:r>
              <a:rPr lang="de-DE" dirty="0" smtClean="0"/>
              <a:t>The Software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priority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err="1" smtClean="0"/>
              <a:t>direct</a:t>
            </a:r>
            <a:r>
              <a:rPr lang="de-DE" dirty="0" smtClean="0"/>
              <a:t> -&gt; </a:t>
            </a:r>
            <a:r>
              <a:rPr lang="de-DE" dirty="0" err="1" smtClean="0"/>
              <a:t>stun</a:t>
            </a:r>
            <a:r>
              <a:rPr lang="de-DE" dirty="0" smtClean="0"/>
              <a:t> -&gt; turn -&gt; </a:t>
            </a:r>
            <a:r>
              <a:rPr lang="de-DE" dirty="0" err="1" smtClean="0"/>
              <a:t>can‘t</a:t>
            </a:r>
            <a:r>
              <a:rPr lang="de-DE" dirty="0" smtClean="0"/>
              <a:t> </a:t>
            </a:r>
            <a:r>
              <a:rPr lang="de-DE" dirty="0" err="1" smtClean="0"/>
              <a:t>connect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smtClean="0"/>
              <a:t>PM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DW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ICE – </a:t>
            </a:r>
            <a:r>
              <a:rPr lang="de-DE" dirty="0" err="1" smtClean="0"/>
              <a:t>the</a:t>
            </a:r>
            <a:r>
              <a:rPr lang="de-DE" dirty="0" smtClean="0"/>
              <a:t> cool Helper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13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Which</a:t>
            </a:r>
            <a:r>
              <a:rPr lang="de-DE" dirty="0" smtClean="0"/>
              <a:t> STUN/TURN Service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/>
              <a:t>?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 STUN/TURN Service </a:t>
            </a:r>
            <a:r>
              <a:rPr lang="de-DE" dirty="0" err="1" smtClean="0"/>
              <a:t>configured</a:t>
            </a:r>
            <a:r>
              <a:rPr lang="de-DE" dirty="0" smtClean="0"/>
              <a:t> in </a:t>
            </a:r>
            <a:r>
              <a:rPr lang="de-DE" dirty="0" err="1" smtClean="0"/>
              <a:t>ProCall</a:t>
            </a:r>
            <a:r>
              <a:rPr lang="de-DE" dirty="0" smtClean="0"/>
              <a:t>?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19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err="1" smtClean="0"/>
              <a:t>UCServer</a:t>
            </a:r>
            <a:r>
              <a:rPr lang="de-DE" dirty="0" smtClean="0"/>
              <a:t> just </a:t>
            </a:r>
            <a:r>
              <a:rPr lang="de-DE" dirty="0" err="1" smtClean="0"/>
              <a:t>holds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Clients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UCServer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674561"/>
            <a:ext cx="2945904" cy="233831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700808"/>
            <a:ext cx="3621652" cy="192462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732" y="4437112"/>
            <a:ext cx="2605460" cy="187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STUN Servers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cheap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.. So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google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.</a:t>
            </a:r>
          </a:p>
          <a:p>
            <a:r>
              <a:rPr lang="de-DE" dirty="0" smtClean="0"/>
              <a:t>TURN Servers </a:t>
            </a:r>
            <a:r>
              <a:rPr lang="de-DE" dirty="0" err="1" smtClean="0"/>
              <a:t>are</a:t>
            </a:r>
            <a:r>
              <a:rPr lang="de-DE" dirty="0" smtClean="0"/>
              <a:t> expensive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/>
              <a:t> </a:t>
            </a:r>
            <a:r>
              <a:rPr lang="de-DE" dirty="0" smtClean="0"/>
              <a:t>.. So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install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endParaRPr lang="de-DE" dirty="0" smtClean="0"/>
          </a:p>
          <a:p>
            <a:pPr lvl="1"/>
            <a:r>
              <a:rPr lang="de-DE" dirty="0" err="1" smtClean="0">
                <a:latin typeface="Source Sans Pro Black" panose="020B0803030403020204" pitchFamily="34" charset="0"/>
              </a:rPr>
              <a:t>We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have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Installations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of</a:t>
            </a:r>
            <a:r>
              <a:rPr lang="de-DE" dirty="0" smtClean="0">
                <a:latin typeface="Source Sans Pro Black" panose="020B0803030403020204" pitchFamily="34" charset="0"/>
              </a:rPr>
              <a:t> ‚</a:t>
            </a:r>
            <a:r>
              <a:rPr lang="de-DE" dirty="0" err="1" smtClean="0">
                <a:latin typeface="Source Sans Pro Black" panose="020B0803030403020204" pitchFamily="34" charset="0"/>
              </a:rPr>
              <a:t>restund</a:t>
            </a:r>
            <a:r>
              <a:rPr lang="de-DE" dirty="0" smtClean="0">
                <a:latin typeface="Source Sans Pro Black" panose="020B0803030403020204" pitchFamily="34" charset="0"/>
              </a:rPr>
              <a:t>‘ on </a:t>
            </a:r>
            <a:r>
              <a:rPr lang="de-DE" dirty="0" err="1" smtClean="0">
                <a:latin typeface="Source Sans Pro Black" panose="020B0803030403020204" pitchFamily="34" charset="0"/>
              </a:rPr>
              <a:t>various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linux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machines</a:t>
            </a:r>
            <a:r>
              <a:rPr lang="de-DE" dirty="0">
                <a:latin typeface="Source Sans Pro Black" panose="020B0803030403020204" pitchFamily="34" charset="0"/>
              </a:rPr>
              <a:t/>
            </a:r>
            <a:br>
              <a:rPr lang="de-DE" dirty="0">
                <a:latin typeface="Source Sans Pro Black" panose="020B0803030403020204" pitchFamily="34" charset="0"/>
              </a:rPr>
            </a:br>
            <a:r>
              <a:rPr lang="de-DE" dirty="0">
                <a:latin typeface="Source Sans Pro Black" panose="020B0803030403020204" pitchFamily="34" charset="0"/>
                <a:hlinkClick r:id="rId2"/>
              </a:rPr>
              <a:t>http://</a:t>
            </a:r>
            <a:r>
              <a:rPr lang="de-DE" dirty="0" smtClean="0">
                <a:latin typeface="Source Sans Pro Black" panose="020B0803030403020204" pitchFamily="34" charset="0"/>
                <a:hlinkClick r:id="rId2"/>
              </a:rPr>
              <a:t>www.creytiv.com/restund.html</a:t>
            </a:r>
            <a:endParaRPr lang="de-DE" dirty="0" smtClean="0">
              <a:latin typeface="Source Sans Pro Black" panose="020B0803030403020204" pitchFamily="34" charset="0"/>
            </a:endParaRPr>
          </a:p>
          <a:p>
            <a:pPr lvl="1"/>
            <a:r>
              <a:rPr lang="de-DE" dirty="0" err="1" smtClean="0">
                <a:latin typeface="Source Sans Pro Black" panose="020B0803030403020204" pitchFamily="34" charset="0"/>
              </a:rPr>
              <a:t>We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have</a:t>
            </a:r>
            <a:r>
              <a:rPr lang="de-DE" dirty="0" smtClean="0">
                <a:latin typeface="Source Sans Pro Black" panose="020B0803030403020204" pitchFamily="34" charset="0"/>
              </a:rPr>
              <a:t> a MSI in </a:t>
            </a:r>
            <a:r>
              <a:rPr lang="de-DE" dirty="0" err="1" smtClean="0">
                <a:latin typeface="Source Sans Pro Black" panose="020B0803030403020204" pitchFamily="34" charset="0"/>
              </a:rPr>
              <a:t>the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works</a:t>
            </a:r>
            <a:r>
              <a:rPr lang="de-DE" dirty="0" smtClean="0">
                <a:latin typeface="Source Sans Pro Black" panose="020B0803030403020204" pitchFamily="34" charset="0"/>
              </a:rPr>
              <a:t>, </a:t>
            </a:r>
            <a:r>
              <a:rPr lang="de-DE" dirty="0" err="1" smtClean="0">
                <a:latin typeface="Source Sans Pro Black" panose="020B0803030403020204" pitchFamily="34" charset="0"/>
              </a:rPr>
              <a:t>which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uses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the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restund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source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code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and</a:t>
            </a:r>
            <a:r>
              <a:rPr lang="de-DE" dirty="0" smtClean="0">
                <a:latin typeface="Source Sans Pro Black" panose="020B0803030403020204" pitchFamily="34" charset="0"/>
              </a:rPr>
              <a:t> bring </a:t>
            </a:r>
            <a:r>
              <a:rPr lang="de-DE" dirty="0" err="1" smtClean="0">
                <a:latin typeface="Source Sans Pro Black" panose="020B0803030403020204" pitchFamily="34" charset="0"/>
              </a:rPr>
              <a:t>it</a:t>
            </a:r>
            <a:r>
              <a:rPr lang="de-DE" dirty="0" smtClean="0">
                <a:latin typeface="Source Sans Pro Black" panose="020B0803030403020204" pitchFamily="34" charset="0"/>
              </a:rPr>
              <a:t> on </a:t>
            </a:r>
            <a:r>
              <a:rPr lang="de-DE" dirty="0" err="1" smtClean="0">
                <a:latin typeface="Source Sans Pro Black" panose="020B0803030403020204" pitchFamily="34" charset="0"/>
              </a:rPr>
              <a:t>to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windows</a:t>
            </a:r>
            <a:r>
              <a:rPr lang="de-DE" dirty="0" smtClean="0">
                <a:latin typeface="Source Sans Pro Black" panose="020B0803030403020204" pitchFamily="34" charset="0"/>
              </a:rPr>
              <a:t> </a:t>
            </a:r>
            <a:r>
              <a:rPr lang="de-DE" dirty="0" err="1" smtClean="0">
                <a:latin typeface="Source Sans Pro Black" panose="020B0803030403020204" pitchFamily="34" charset="0"/>
              </a:rPr>
              <a:t>machines</a:t>
            </a:r>
            <a:r>
              <a:rPr lang="de-DE" dirty="0" smtClean="0">
                <a:latin typeface="Source Sans Pro Black" panose="020B0803030403020204" pitchFamily="34" charset="0"/>
              </a:rPr>
              <a:t>.</a:t>
            </a:r>
          </a:p>
          <a:p>
            <a:pPr lvl="1"/>
            <a:endParaRPr lang="de-DE" dirty="0">
              <a:latin typeface="Source Sans Pro Black" panose="020B0803030403020204" pitchFamily="34" charset="0"/>
            </a:endParaRPr>
          </a:p>
          <a:p>
            <a:pPr lvl="1"/>
            <a:endParaRPr lang="de-DE" dirty="0" smtClean="0">
              <a:latin typeface="Source Sans Pro Black" panose="020B0803030403020204" pitchFamily="34" charset="0"/>
            </a:endParaRPr>
          </a:p>
          <a:p>
            <a:pPr lvl="1"/>
            <a:endParaRPr lang="de-DE" dirty="0">
              <a:latin typeface="Source Sans Pro Black" panose="020B0803030403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i find </a:t>
            </a:r>
            <a:r>
              <a:rPr lang="de-DE" dirty="0" err="1" smtClean="0"/>
              <a:t>these</a:t>
            </a:r>
            <a:r>
              <a:rPr lang="de-DE" dirty="0" smtClean="0"/>
              <a:t> Services?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74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sz="4800" dirty="0" err="1" smtClean="0"/>
              <a:t>Room</a:t>
            </a:r>
            <a:r>
              <a:rPr lang="de-DE" sz="4800" dirty="0" smtClean="0"/>
              <a:t> </a:t>
            </a:r>
            <a:r>
              <a:rPr lang="de-DE" sz="4800" dirty="0" err="1" smtClean="0"/>
              <a:t>for</a:t>
            </a:r>
            <a:r>
              <a:rPr lang="de-DE" sz="4800" dirty="0" smtClean="0"/>
              <a:t> </a:t>
            </a:r>
            <a:r>
              <a:rPr lang="de-DE" sz="4800" dirty="0" err="1" smtClean="0"/>
              <a:t>Questions</a:t>
            </a:r>
            <a:r>
              <a:rPr lang="de-DE" sz="4800" dirty="0" smtClean="0"/>
              <a:t> </a:t>
            </a:r>
            <a:r>
              <a:rPr lang="de-DE" sz="4800" dirty="0" smtClean="0">
                <a:sym typeface="Wingdings" panose="05000000000000000000" pitchFamily="2" charset="2"/>
              </a:rPr>
              <a:t></a:t>
            </a:r>
            <a:endParaRPr lang="de-DE" sz="4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97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: LAN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Short </a:t>
            </a:r>
            <a:r>
              <a:rPr lang="de-DE" dirty="0" err="1" smtClean="0"/>
              <a:t>intro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A/V-Chat in </a:t>
            </a:r>
            <a:r>
              <a:rPr lang="de-DE" dirty="0" err="1" smtClean="0"/>
              <a:t>ProCall</a:t>
            </a:r>
            <a:r>
              <a:rPr lang="de-DE" dirty="0" smtClean="0"/>
              <a:t> 5 </a:t>
            </a:r>
            <a:r>
              <a:rPr lang="de-DE" dirty="0" err="1" smtClean="0"/>
              <a:t>works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WebRTC</a:t>
            </a: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06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LAN – The easy </a:t>
            </a:r>
            <a:r>
              <a:rPr lang="de-DE" dirty="0" err="1" smtClean="0"/>
              <a:t>way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84784"/>
            <a:ext cx="7423608" cy="383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8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Life </a:t>
            </a:r>
            <a:r>
              <a:rPr lang="de-DE" dirty="0" err="1" smtClean="0"/>
              <a:t>is</a:t>
            </a:r>
            <a:r>
              <a:rPr lang="de-DE" dirty="0" smtClean="0"/>
              <a:t> not easy: Firewalls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do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clients</a:t>
            </a:r>
            <a:r>
              <a:rPr lang="de-DE" dirty="0" smtClean="0"/>
              <a:t> </a:t>
            </a:r>
            <a:r>
              <a:rPr lang="de-DE" dirty="0" err="1" smtClean="0"/>
              <a:t>can‘t</a:t>
            </a:r>
            <a:r>
              <a:rPr lang="de-DE" dirty="0" smtClean="0"/>
              <a:t> </a:t>
            </a:r>
            <a:r>
              <a:rPr lang="de-DE" dirty="0" err="1" smtClean="0"/>
              <a:t>establish</a:t>
            </a:r>
            <a:r>
              <a:rPr lang="de-DE" dirty="0" smtClean="0"/>
              <a:t> a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connection</a:t>
            </a: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235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WAN – </a:t>
            </a:r>
            <a:r>
              <a:rPr lang="de-DE" dirty="0" err="1" smtClean="0"/>
              <a:t>which</a:t>
            </a:r>
            <a:r>
              <a:rPr lang="de-DE" dirty="0" smtClean="0"/>
              <a:t> Client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connect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170970"/>
            <a:ext cx="8146800" cy="477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0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This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STUN </a:t>
            </a:r>
            <a:r>
              <a:rPr lang="de-DE" dirty="0" err="1" smtClean="0"/>
              <a:t>comes</a:t>
            </a:r>
            <a:r>
              <a:rPr lang="de-DE" dirty="0" smtClean="0"/>
              <a:t> in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272" y="980728"/>
            <a:ext cx="6336256" cy="526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1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Life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harder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STUN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enough</a:t>
            </a:r>
            <a:r>
              <a:rPr lang="de-DE" dirty="0" smtClean="0"/>
              <a:t>? (e.g. </a:t>
            </a:r>
            <a:r>
              <a:rPr lang="de-DE" dirty="0" err="1" smtClean="0"/>
              <a:t>symmetrical</a:t>
            </a:r>
            <a:r>
              <a:rPr lang="de-DE" dirty="0" smtClean="0"/>
              <a:t> NAT)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12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Relay </a:t>
            </a:r>
            <a:r>
              <a:rPr lang="de-DE" dirty="0" err="1" smtClean="0"/>
              <a:t>the</a:t>
            </a:r>
            <a:r>
              <a:rPr lang="de-DE" dirty="0" smtClean="0"/>
              <a:t> Media-Stream: TURN 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359" y="980728"/>
            <a:ext cx="6386081" cy="530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Ok,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i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Direct</a:t>
            </a:r>
            <a:r>
              <a:rPr lang="de-DE" dirty="0" smtClean="0"/>
              <a:t> / STUN / TURN / NAT / …. </a:t>
            </a:r>
            <a:r>
              <a:rPr lang="de-DE" dirty="0" err="1" smtClean="0"/>
              <a:t>what</a:t>
            </a:r>
            <a:r>
              <a:rPr lang="de-DE" dirty="0" smtClean="0"/>
              <a:t>???</a:t>
            </a:r>
            <a:br>
              <a:rPr lang="de-DE" dirty="0" smtClean="0"/>
            </a:br>
            <a:r>
              <a:rPr lang="de-DE" dirty="0" smtClean="0"/>
              <a:t>Just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 a </a:t>
            </a:r>
            <a:r>
              <a:rPr lang="de-DE" dirty="0" err="1" smtClean="0"/>
              <a:t>connection</a:t>
            </a:r>
            <a:r>
              <a:rPr lang="de-DE" dirty="0" smtClean="0"/>
              <a:t>…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let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software</a:t>
            </a:r>
            <a:r>
              <a:rPr lang="de-DE" dirty="0" smtClean="0"/>
              <a:t> </a:t>
            </a:r>
            <a:r>
              <a:rPr lang="de-DE" dirty="0" err="1" smtClean="0"/>
              <a:t>decide</a:t>
            </a:r>
            <a:r>
              <a:rPr lang="de-DE" dirty="0"/>
              <a:t>!</a:t>
            </a: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DEV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STM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905D0-24F0-4A5D-A8FD-F45F8E9F1544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08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OS 2014 Frutiger">
  <a:themeElements>
    <a:clrScheme name="ESTOS Farben">
      <a:dk1>
        <a:sysClr val="windowText" lastClr="000000"/>
      </a:dk1>
      <a:lt1>
        <a:sysClr val="window" lastClr="FFFFFF"/>
      </a:lt1>
      <a:dk2>
        <a:srgbClr val="C9ED25"/>
      </a:dk2>
      <a:lt2>
        <a:srgbClr val="EEECE1"/>
      </a:lt2>
      <a:accent1>
        <a:srgbClr val="DEF47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2060"/>
      </a:folHlink>
    </a:clrScheme>
    <a:fontScheme name="ESTOS Schrift Intern">
      <a:majorFont>
        <a:latin typeface="Frutiger 55 Roman"/>
        <a:ea typeface=""/>
        <a:cs typeface=""/>
      </a:majorFont>
      <a:minorFont>
        <a:latin typeface="Frutiger 55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7FB04D41-93F1-46F3-9CCA-23BB97019F64}" vid="{F868CFDA-C855-4CBC-911A-34E7EF1A1550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ESTOS_Master_2014</Template>
  <TotalTime>0</TotalTime>
  <Words>338</Words>
  <Application>Microsoft Office PowerPoint</Application>
  <PresentationFormat>Presentazione su schermo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Frutiger 55 Roman</vt:lpstr>
      <vt:lpstr>Arial</vt:lpstr>
      <vt:lpstr>Symbol</vt:lpstr>
      <vt:lpstr>Wingdings</vt:lpstr>
      <vt:lpstr>Source Sans Pro Light</vt:lpstr>
      <vt:lpstr>Source Sans Pro Black</vt:lpstr>
      <vt:lpstr>ESTOS 2014 Frutiger</vt:lpstr>
      <vt:lpstr>STUN &amp; TURN </vt:lpstr>
      <vt:lpstr>The starting point: LAN</vt:lpstr>
      <vt:lpstr>LAN – The easy way</vt:lpstr>
      <vt:lpstr>Life is not easy: Firewalls</vt:lpstr>
      <vt:lpstr>WAN – which Client to connect to?</vt:lpstr>
      <vt:lpstr>This is when STUN comes in</vt:lpstr>
      <vt:lpstr>Life can be harder…</vt:lpstr>
      <vt:lpstr>Relay the Media-Stream: TURN </vt:lpstr>
      <vt:lpstr>Ok, and what should i use and when?</vt:lpstr>
      <vt:lpstr>Decisions…</vt:lpstr>
      <vt:lpstr>ICE – the cool Helper</vt:lpstr>
      <vt:lpstr>Which STUN/TURN Service to use?</vt:lpstr>
      <vt:lpstr>UCServer Configuration</vt:lpstr>
      <vt:lpstr>Where can i find these Services?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STUN&amp;TURN</dc:title>
  <dc:creator/>
  <cp:lastModifiedBy/>
  <cp:revision>1</cp:revision>
  <dcterms:created xsi:type="dcterms:W3CDTF">2014-04-16T06:50:16Z</dcterms:created>
  <dcterms:modified xsi:type="dcterms:W3CDTF">2015-09-28T10:33:35Z</dcterms:modified>
</cp:coreProperties>
</file>