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  <p:sldMasterId id="2147483785" r:id="rId2"/>
  </p:sldMasterIdLst>
  <p:notesMasterIdLst>
    <p:notesMasterId r:id="rId18"/>
  </p:notesMasterIdLst>
  <p:handoutMasterIdLst>
    <p:handoutMasterId r:id="rId19"/>
  </p:handoutMasterIdLst>
  <p:sldIdLst>
    <p:sldId id="313" r:id="rId3"/>
    <p:sldId id="324" r:id="rId4"/>
    <p:sldId id="354" r:id="rId5"/>
    <p:sldId id="357" r:id="rId6"/>
    <p:sldId id="358" r:id="rId7"/>
    <p:sldId id="355" r:id="rId8"/>
    <p:sldId id="273" r:id="rId9"/>
    <p:sldId id="356" r:id="rId10"/>
    <p:sldId id="359" r:id="rId11"/>
    <p:sldId id="265" r:id="rId12"/>
    <p:sldId id="360" r:id="rId13"/>
    <p:sldId id="361" r:id="rId14"/>
    <p:sldId id="362" r:id="rId15"/>
    <p:sldId id="350" r:id="rId16"/>
    <p:sldId id="258" r:id="rId17"/>
  </p:sldIdLst>
  <p:sldSz cx="12192000" cy="6858000"/>
  <p:notesSz cx="6858000" cy="9144000"/>
  <p:defaultTextStyle>
    <a:defPPr>
      <a:defRPr lang="de-DE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9A9"/>
    <a:srgbClr val="7DB928"/>
    <a:srgbClr val="DDDC1F"/>
    <a:srgbClr val="C9E725"/>
    <a:srgbClr val="7EB928"/>
    <a:srgbClr val="EAEAEA"/>
    <a:srgbClr val="2B2B2B"/>
    <a:srgbClr val="4DBBB5"/>
    <a:srgbClr val="C5D431"/>
    <a:srgbClr val="FCE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 autoAdjust="0"/>
  </p:normalViewPr>
  <p:slideViewPr>
    <p:cSldViewPr>
      <p:cViewPr>
        <p:scale>
          <a:sx n="66" d="100"/>
          <a:sy n="66" d="100"/>
        </p:scale>
        <p:origin x="1536" y="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3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858000" cy="9716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opfzeilenplatzhalter 9"/>
          <p:cNvSpPr>
            <a:spLocks noGrp="1"/>
          </p:cNvSpPr>
          <p:nvPr>
            <p:ph type="hdr" sz="quarter"/>
          </p:nvPr>
        </p:nvSpPr>
        <p:spPr>
          <a:xfrm>
            <a:off x="548680" y="272256"/>
            <a:ext cx="5760640" cy="45931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quarter" idx="1"/>
          </p:nvPr>
        </p:nvSpPr>
        <p:spPr>
          <a:xfrm>
            <a:off x="155303" y="8545465"/>
            <a:ext cx="1120634" cy="288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3"/>
          </p:nvPr>
        </p:nvSpPr>
        <p:spPr>
          <a:xfrm>
            <a:off x="6004012" y="8572195"/>
            <a:ext cx="378042" cy="261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96429D2-D6DE-4168-B118-B6DE597E9EEE}" type="slidenum">
              <a:rPr lang="de-DE" sz="1000" smtClean="0">
                <a:solidFill>
                  <a:srgbClr val="4D4D4D"/>
                </a:solidFill>
              </a:rPr>
              <a:pPr algn="l"/>
              <a:t>‹N›</a:t>
            </a:fld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"/>
          </p:nvPr>
        </p:nvSpPr>
        <p:spPr>
          <a:xfrm>
            <a:off x="1275937" y="8545466"/>
            <a:ext cx="1588286" cy="288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5" y="8612304"/>
            <a:ext cx="724070" cy="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6858000" cy="3995937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0481" y="323528"/>
            <a:ext cx="5977037" cy="33628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4634" y="3995937"/>
            <a:ext cx="6588732" cy="499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96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0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2pPr>
    <a:lvl3pPr marL="801472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3pPr>
    <a:lvl4pPr marL="1202207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4pPr>
    <a:lvl5pPr marL="1602943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os.it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info@estos.it" TargetMode="Externa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1800200" y="0"/>
            <a:ext cx="3359696" cy="126876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844824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b="0" dirty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802129" y="3717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605200"/>
            <a:ext cx="3168000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605200"/>
            <a:ext cx="3168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605200"/>
            <a:ext cx="3168949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4" y="308243"/>
            <a:ext cx="28011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34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0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34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71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5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1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4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1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918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2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1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02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6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37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85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8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12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55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1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5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30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2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estos</a:t>
            </a:r>
            <a:r>
              <a:rPr lang="de-DE" baseline="0" dirty="0" smtClean="0"/>
              <a:t> Srl</a:t>
            </a:r>
          </a:p>
          <a:p>
            <a:r>
              <a:rPr lang="de-DE" baseline="0" dirty="0" smtClean="0"/>
              <a:t>Via del </a:t>
            </a:r>
            <a:r>
              <a:rPr lang="de-DE" baseline="0" dirty="0" err="1" smtClean="0"/>
              <a:t>Cotonificio</a:t>
            </a:r>
            <a:r>
              <a:rPr lang="de-DE" baseline="0" dirty="0" smtClean="0"/>
              <a:t> 37/1</a:t>
            </a:r>
          </a:p>
          <a:p>
            <a:r>
              <a:rPr lang="de-DE" baseline="0" dirty="0" smtClean="0"/>
              <a:t>33100 Udine</a:t>
            </a:r>
          </a:p>
          <a:p>
            <a:endParaRPr lang="de-DE" baseline="0" dirty="0" smtClean="0"/>
          </a:p>
          <a:p>
            <a:r>
              <a:rPr lang="de-DE" baseline="0" dirty="0" smtClean="0"/>
              <a:t>Tel: +39 (0432) 546462</a:t>
            </a:r>
            <a:endParaRPr lang="de-DE" dirty="0" smtClean="0"/>
          </a:p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Fax: +39 (0432) 425577</a:t>
            </a:r>
          </a:p>
          <a:p>
            <a:endParaRPr lang="de-DE" dirty="0" smtClean="0"/>
          </a:p>
          <a:p>
            <a:r>
              <a:rPr lang="de-DE" dirty="0" smtClean="0"/>
              <a:t>Web:</a:t>
            </a:r>
            <a:r>
              <a:rPr lang="de-DE" baseline="0" dirty="0" smtClean="0"/>
              <a:t> www.estos.it</a:t>
            </a:r>
            <a:endParaRPr lang="de-DE" dirty="0" smtClean="0"/>
          </a:p>
          <a:p>
            <a:r>
              <a:rPr lang="de-DE" dirty="0" smtClean="0"/>
              <a:t>E-Mail: </a:t>
            </a:r>
            <a:r>
              <a:rPr lang="de-DE" dirty="0" smtClean="0">
                <a:solidFill>
                  <a:srgbClr val="7DB928"/>
                </a:solidFill>
              </a:rPr>
              <a:t>info@estos.it</a:t>
            </a:r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_no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  <p:grpSp>
          <p:nvGrpSpPr>
            <p:cNvPr id="21" name="Gruppieren 20"/>
            <p:cNvGrpSpPr/>
            <p:nvPr userDrawn="1"/>
          </p:nvGrpSpPr>
          <p:grpSpPr>
            <a:xfrm>
              <a:off x="703625" y="584040"/>
              <a:ext cx="3186200" cy="556780"/>
              <a:chOff x="695400" y="585853"/>
              <a:chExt cx="3186200" cy="556780"/>
            </a:xfrm>
          </p:grpSpPr>
          <p:sp>
            <p:nvSpPr>
              <p:cNvPr id="22" name="Ellipse 21"/>
              <p:cNvSpPr/>
              <p:nvPr userDrawn="1"/>
            </p:nvSpPr>
            <p:spPr>
              <a:xfrm>
                <a:off x="6954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</a:t>
                </a:r>
                <a:endParaRPr lang="de-DE" sz="2400" dirty="0"/>
              </a:p>
            </p:txBody>
          </p:sp>
          <p:sp>
            <p:nvSpPr>
              <p:cNvPr id="23" name="Ellipse 22"/>
              <p:cNvSpPr/>
              <p:nvPr userDrawn="1"/>
            </p:nvSpPr>
            <p:spPr>
              <a:xfrm>
                <a:off x="13569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</a:t>
                </a:r>
                <a:endParaRPr lang="de-DE" sz="2400" dirty="0"/>
              </a:p>
            </p:txBody>
          </p:sp>
          <p:sp>
            <p:nvSpPr>
              <p:cNvPr id="24" name="Ellipse 23"/>
              <p:cNvSpPr/>
              <p:nvPr userDrawn="1"/>
            </p:nvSpPr>
            <p:spPr>
              <a:xfrm>
                <a:off x="20185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</a:t>
                </a:r>
                <a:endParaRPr lang="de-DE" sz="2400" dirty="0"/>
              </a:p>
            </p:txBody>
          </p:sp>
          <p:sp>
            <p:nvSpPr>
              <p:cNvPr id="25" name="Ellipse 24"/>
              <p:cNvSpPr/>
              <p:nvPr userDrawn="1"/>
            </p:nvSpPr>
            <p:spPr>
              <a:xfrm>
                <a:off x="26800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</a:t>
                </a:r>
                <a:endParaRPr lang="de-DE" sz="2400" dirty="0"/>
              </a:p>
            </p:txBody>
          </p:sp>
          <p:sp>
            <p:nvSpPr>
              <p:cNvPr id="26" name="Ellipse 25"/>
              <p:cNvSpPr/>
              <p:nvPr userDrawn="1"/>
            </p:nvSpPr>
            <p:spPr>
              <a:xfrm>
                <a:off x="33416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</a:t>
                </a:r>
                <a:endParaRPr lang="de-DE" sz="2400" dirty="0"/>
              </a:p>
            </p:txBody>
          </p:sp>
        </p:grpSp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5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8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50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388032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776000" y="2781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" y="332656"/>
            <a:ext cx="2801118" cy="65227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845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541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014_VorausDenkenVorausHand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400" y="1712137"/>
            <a:ext cx="6693728" cy="13193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rIns="0" anchor="b">
            <a:normAutofit/>
          </a:bodyPr>
          <a:lstStyle>
            <a:lvl1pPr algn="l">
              <a:defRPr lang="de-DE" sz="4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54400" y="3031472"/>
            <a:ext cx="6693728" cy="20537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tIns="40074" rIns="0" bIns="40074" anchor="t">
            <a:normAutofit/>
          </a:bodyPr>
          <a:lstStyle>
            <a:lvl1pPr marL="0" indent="0" algn="l">
              <a:buNone/>
              <a:defRPr lang="en-US" sz="2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699600"/>
            <a:ext cx="121920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400" y="0"/>
            <a:ext cx="2664183" cy="1054699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0" y="5605200"/>
            <a:ext cx="12192000" cy="11361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1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4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2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0159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3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806800"/>
            <a:ext cx="2700000" cy="7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89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6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12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38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22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15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7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98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92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77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65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7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72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6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841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47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60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02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96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53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4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‹N›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Abteilung</a:t>
            </a:r>
            <a:endParaRPr lang="de-DE" dirty="0" smtClean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989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‹N›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Abteilung</a:t>
            </a:r>
            <a:endParaRPr lang="de-DE" dirty="0" smtClean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8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3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98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17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33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21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76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estos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italia</a:t>
            </a:r>
            <a:r>
              <a:rPr lang="de-DE" baseline="0" dirty="0" smtClean="0">
                <a:solidFill>
                  <a:srgbClr val="000000"/>
                </a:solidFill>
              </a:rPr>
              <a:t> srl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Via del </a:t>
            </a:r>
            <a:r>
              <a:rPr lang="de-DE" dirty="0" err="1" smtClean="0">
                <a:solidFill>
                  <a:srgbClr val="000000"/>
                </a:solidFill>
              </a:rPr>
              <a:t>Cotonificio</a:t>
            </a:r>
            <a:r>
              <a:rPr lang="de-DE" dirty="0" smtClean="0">
                <a:solidFill>
                  <a:srgbClr val="000000"/>
                </a:solidFill>
              </a:rPr>
              <a:t>, 37/1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33100 Udine - </a:t>
            </a:r>
            <a:r>
              <a:rPr lang="de-DE" dirty="0" err="1" smtClean="0">
                <a:solidFill>
                  <a:srgbClr val="000000"/>
                </a:solidFill>
              </a:rPr>
              <a:t>Italy</a:t>
            </a:r>
            <a:endParaRPr lang="de-DE" dirty="0" smtClean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Tel: +39 (0432) 546462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Fax: +39 (0432) 425577</a:t>
            </a: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Web: </a:t>
            </a:r>
            <a:r>
              <a:rPr lang="de-DE" dirty="0" smtClean="0">
                <a:solidFill>
                  <a:srgbClr val="000000"/>
                </a:solidFill>
                <a:hlinkClick r:id="rId3"/>
              </a:rPr>
              <a:t>www.estos.it</a:t>
            </a:r>
            <a:r>
              <a:rPr lang="de-DE" baseline="0" dirty="0" smtClean="0">
                <a:solidFill>
                  <a:srgbClr val="000000"/>
                </a:solidFill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E-Mail: </a:t>
            </a:r>
            <a:r>
              <a:rPr lang="de-DE" dirty="0" smtClean="0">
                <a:solidFill>
                  <a:srgbClr val="7DB928"/>
                </a:solidFill>
                <a:hlinkClick r:id="rId4"/>
              </a:rPr>
              <a:t>info@estos.it</a:t>
            </a:r>
            <a:endParaRPr lang="de-DE" dirty="0" smtClean="0">
              <a:solidFill>
                <a:srgbClr val="7DB928"/>
              </a:solidFill>
            </a:endParaRPr>
          </a:p>
          <a:p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9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052737"/>
            <a:ext cx="10849205" cy="36123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665118"/>
            <a:ext cx="10849205" cy="15001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  <a:latin typeface="Frutiger 55 Roman" panose="02000503040000020004" pitchFamily="2" charset="0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53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36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73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37726" y="6525344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298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2" r:id="rId2"/>
    <p:sldLayoutId id="2147483776" r:id="rId3"/>
    <p:sldLayoutId id="2147483743" r:id="rId4"/>
    <p:sldLayoutId id="2147483744" r:id="rId5"/>
    <p:sldLayoutId id="2147483745" r:id="rId6"/>
    <p:sldLayoutId id="2147483746" r:id="rId7"/>
    <p:sldLayoutId id="2147483758" r:id="rId8"/>
    <p:sldLayoutId id="2147483747" r:id="rId9"/>
    <p:sldLayoutId id="2147483773" r:id="rId10"/>
    <p:sldLayoutId id="2147483777" r:id="rId11"/>
    <p:sldLayoutId id="2147483774" r:id="rId12"/>
    <p:sldLayoutId id="2147483757" r:id="rId13"/>
    <p:sldLayoutId id="2147483748" r:id="rId14"/>
    <p:sldLayoutId id="2147483775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62" r:id="rId24"/>
    <p:sldLayoutId id="2147483763" r:id="rId25"/>
    <p:sldLayoutId id="2147483764" r:id="rId26"/>
    <p:sldLayoutId id="2147483771" r:id="rId27"/>
    <p:sldLayoutId id="2147483767" r:id="rId28"/>
    <p:sldLayoutId id="2147483770" r:id="rId29"/>
    <p:sldLayoutId id="2147483772" r:id="rId30"/>
    <p:sldLayoutId id="2147483781" r:id="rId31"/>
    <p:sldLayoutId id="2147483759" r:id="rId32"/>
    <p:sldLayoutId id="2147483784" r:id="rId33"/>
    <p:sldLayoutId id="2147483783" r:id="rId34"/>
    <p:sldLayoutId id="2147483780" r:id="rId35"/>
    <p:sldLayoutId id="2147483779" r:id="rId36"/>
  </p:sldLayoutIdLst>
  <p:timing>
    <p:tnLst>
      <p:par>
        <p:cTn id="1" dur="indefinite" restart="never" nodeType="tmRoot"/>
      </p:par>
    </p:tnLst>
  </p:timing>
  <p:hf hdr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Arial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0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Source Sans Pro Light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mmerciale@estos.it" TargetMode="Externa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0"/>
            <a:ext cx="9604230" cy="64028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611"/>
            <a:ext cx="12192000" cy="12583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82603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Guarda </a:t>
            </a:r>
            <a:r>
              <a:rPr lang="it-IT" sz="48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avanti, </a:t>
            </a:r>
            <a:r>
              <a:rPr lang="it-IT" sz="48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anticipa </a:t>
            </a:r>
            <a:r>
              <a:rPr lang="it-IT" sz="48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il futuro</a:t>
            </a:r>
            <a:endParaRPr lang="it-IT" sz="4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88173" cy="1368152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90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9050"/>
            <a:ext cx="12220575" cy="6896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1" y="5085184"/>
            <a:ext cx="5334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ProCall</a:t>
            </a:r>
            <a:r>
              <a:rPr lang="de-DE" dirty="0" smtClean="0"/>
              <a:t> Analytics 2 – </a:t>
            </a:r>
            <a:r>
              <a:rPr lang="de-DE" dirty="0" err="1" smtClean="0"/>
              <a:t>Punti</a:t>
            </a:r>
            <a:r>
              <a:rPr lang="de-DE" dirty="0" smtClean="0"/>
              <a:t> di </a:t>
            </a:r>
            <a:r>
              <a:rPr lang="de-DE" dirty="0" err="1" smtClean="0"/>
              <a:t>forza</a:t>
            </a:r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000" y="1844824"/>
            <a:ext cx="998451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Semplice consultazione dei dati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Analisi in profondità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Disponibile per tutte le piattaforme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Configurazione minimale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Un occhio alla privacy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Dati esportabili</a:t>
            </a:r>
          </a:p>
        </p:txBody>
      </p:sp>
    </p:spTree>
    <p:extLst>
      <p:ext uri="{BB962C8B-B14F-4D97-AF65-F5344CB8AC3E}">
        <p14:creationId xmlns:p14="http://schemas.microsoft.com/office/powerpoint/2010/main" val="2058818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ProCall</a:t>
            </a:r>
            <a:r>
              <a:rPr lang="de-DE" dirty="0" smtClean="0"/>
              <a:t> Analytics 2 - </a:t>
            </a:r>
            <a:r>
              <a:rPr lang="de-DE" dirty="0" err="1" smtClean="0"/>
              <a:t>Esempi</a:t>
            </a:r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000" y="1844824"/>
            <a:ext cx="998451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err="1" smtClean="0"/>
              <a:t>Monitoring</a:t>
            </a:r>
            <a:r>
              <a:rPr lang="it-IT" sz="3200" dirty="0" smtClean="0"/>
              <a:t> performance aziendali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Carico di lavoro per cliente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Capacità ricettiva aziendale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 smtClean="0"/>
              <a:t>Sinergia con e anagrafiche esistenti</a:t>
            </a:r>
          </a:p>
        </p:txBody>
      </p:sp>
    </p:spTree>
    <p:extLst>
      <p:ext uri="{BB962C8B-B14F-4D97-AF65-F5344CB8AC3E}">
        <p14:creationId xmlns:p14="http://schemas.microsoft.com/office/powerpoint/2010/main" val="56311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71464" y="3140968"/>
            <a:ext cx="9721080" cy="612000"/>
          </a:xfrm>
        </p:spPr>
        <p:txBody>
          <a:bodyPr>
            <a:noAutofit/>
          </a:bodyPr>
          <a:lstStyle/>
          <a:p>
            <a:r>
              <a:rPr lang="de-DE" sz="8000" dirty="0" err="1" smtClean="0"/>
              <a:t>Estrazione</a:t>
            </a:r>
            <a:r>
              <a:rPr lang="de-DE" sz="8000" dirty="0" smtClean="0"/>
              <a:t> </a:t>
            </a:r>
            <a:r>
              <a:rPr lang="de-DE" sz="8000" dirty="0" err="1" smtClean="0"/>
              <a:t>ProCall</a:t>
            </a:r>
            <a:r>
              <a:rPr lang="de-DE" sz="8000" dirty="0" smtClean="0"/>
              <a:t> </a:t>
            </a:r>
            <a:r>
              <a:rPr lang="de-DE" sz="8000" dirty="0" err="1" smtClean="0"/>
              <a:t>One</a:t>
            </a:r>
            <a:r>
              <a:rPr lang="de-DE" sz="8000" dirty="0" smtClean="0"/>
              <a:t>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418218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Stefano Chittaro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Technical Account Manager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https://call.estos.it/stefano.chittaro</a:t>
            </a:r>
            <a:endParaRPr lang="de-DE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3112201" cy="40243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9698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520" y="1988840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Per informazioni, live demo e partner </a:t>
            </a:r>
            <a:r>
              <a:rPr lang="it-IT" sz="2000" dirty="0" err="1" smtClean="0"/>
              <a:t>program</a:t>
            </a:r>
            <a:r>
              <a:rPr lang="it-IT" sz="2000" dirty="0" smtClean="0"/>
              <a:t>, contattate il nostro ufficio commerciale</a:t>
            </a:r>
          </a:p>
          <a:p>
            <a:endParaRPr lang="it-IT" sz="2000" dirty="0"/>
          </a:p>
          <a:p>
            <a:r>
              <a:rPr lang="it-IT" sz="2000" dirty="0" smtClean="0"/>
              <a:t>Email: </a:t>
            </a:r>
            <a:r>
              <a:rPr lang="it-IT" sz="2000" dirty="0" smtClean="0">
                <a:hlinkClick r:id="rId2"/>
              </a:rPr>
              <a:t>commerciale@estos.it</a:t>
            </a:r>
            <a:endParaRPr lang="it-IT" sz="2000" dirty="0" smtClean="0"/>
          </a:p>
          <a:p>
            <a:r>
              <a:rPr lang="it-IT" sz="2000" dirty="0" err="1" smtClean="0"/>
              <a:t>Tel</a:t>
            </a:r>
            <a:r>
              <a:rPr lang="it-IT" sz="2000" dirty="0" smtClean="0"/>
              <a:t>: +39 (0432) 425578</a:t>
            </a:r>
          </a:p>
          <a:p>
            <a:endParaRPr lang="it-IT" sz="2000" dirty="0"/>
          </a:p>
          <a:p>
            <a:r>
              <a:rPr lang="it-IT" sz="2000" dirty="0" err="1" smtClean="0"/>
              <a:t>Resp</a:t>
            </a:r>
            <a:r>
              <a:rPr lang="it-IT" sz="2000" dirty="0" smtClean="0"/>
              <a:t>: Elisa Ceraulo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4715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2005</a:t>
            </a:r>
            <a:r>
              <a:rPr lang="it-IT" dirty="0" smtClean="0"/>
              <a:t> </a:t>
            </a:r>
            <a:r>
              <a:rPr lang="it-IT" dirty="0"/>
              <a:t>– </a:t>
            </a:r>
            <a:r>
              <a:rPr lang="it-IT" dirty="0" smtClean="0"/>
              <a:t>versione 1.0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09" y="875668"/>
            <a:ext cx="6015782" cy="5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2009</a:t>
            </a:r>
            <a:r>
              <a:rPr lang="it-IT" dirty="0" smtClean="0"/>
              <a:t> </a:t>
            </a:r>
            <a:r>
              <a:rPr lang="it-IT" dirty="0"/>
              <a:t>– </a:t>
            </a:r>
            <a:r>
              <a:rPr lang="it-IT" dirty="0" smtClean="0"/>
              <a:t>versione 1.1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980728"/>
            <a:ext cx="7536904" cy="4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Perchè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29" y="2492896"/>
            <a:ext cx="4038341" cy="16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02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Perchè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89" y="2420888"/>
            <a:ext cx="5175221" cy="20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Oggi – versione 2.0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82" y="980728"/>
            <a:ext cx="6891235" cy="4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Novità</a:t>
            </a:r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000" y="1628800"/>
            <a:ext cx="9984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Blog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Area Partner locator rinnovato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Area download semplificata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Descrizioni prodotti semplici e chiare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Accesso veloce ai materiali informativi (brochure, guide)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Layout responsive per uso su dispositivi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Sezione Applicazioni in continua evoluzione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82549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arrivo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000" y="2564904"/>
            <a:ext cx="998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Area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Calendari corsi e </a:t>
            </a:r>
            <a:r>
              <a:rPr lang="it-IT" sz="3200" dirty="0" err="1" smtClean="0"/>
              <a:t>Webinar</a:t>
            </a: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186809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Visitatelo</a:t>
            </a:r>
            <a:r>
              <a:rPr lang="de-DE" dirty="0" smtClean="0"/>
              <a:t> </a:t>
            </a:r>
            <a:r>
              <a:rPr lang="de-DE" dirty="0" err="1" smtClean="0"/>
              <a:t>oggi</a:t>
            </a:r>
            <a:r>
              <a:rPr lang="de-DE" dirty="0" smtClean="0"/>
              <a:t> </a:t>
            </a:r>
            <a:r>
              <a:rPr lang="de-DE" dirty="0" err="1" smtClean="0"/>
              <a:t>stesso</a:t>
            </a:r>
            <a:r>
              <a:rPr lang="de-DE" dirty="0"/>
              <a:t>!</a:t>
            </a:r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392" y="2636912"/>
            <a:ext cx="9984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dirty="0" smtClean="0"/>
              <a:t>www.estos.it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399824"/>
            <a:ext cx="2514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OS_Master_2015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OS_Master_2015_10.potx" id="{548BD235-F98F-4E64-997C-BBF310085780}" vid="{09DC1EE8-EEF7-471A-AD3A-6C8212EE64A0}"/>
    </a:ext>
  </a:extLst>
</a:theme>
</file>

<file path=ppt/theme/theme2.xml><?xml version="1.0" encoding="utf-8"?>
<a:theme xmlns:a="http://schemas.openxmlformats.org/drawingml/2006/main" name="estos 2015.16 Vorlage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6C9C65C-4DE3-4C28-B9E0-A7E5AB258229}" vid="{4D2C30E4-8154-4409-8910-3C2CA3961FB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ESTOS_Master_2015</Template>
  <TotalTime>0</TotalTime>
  <Words>161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FontAwesome</vt:lpstr>
      <vt:lpstr>Frutiger 55 Roman</vt:lpstr>
      <vt:lpstr>Source Sans Pro</vt:lpstr>
      <vt:lpstr>Source Sans Pro ExtraLight</vt:lpstr>
      <vt:lpstr>Source Sans Pro Light</vt:lpstr>
      <vt:lpstr>Symbol</vt:lpstr>
      <vt:lpstr>ESTOS_Master_2015</vt:lpstr>
      <vt:lpstr>estos 2015.16 Vorlage</vt:lpstr>
      <vt:lpstr>Presentazione standard di PowerPoint</vt:lpstr>
      <vt:lpstr>2005 – versione 1.0</vt:lpstr>
      <vt:lpstr>2009 – versione 1.1</vt:lpstr>
      <vt:lpstr>Perchè?</vt:lpstr>
      <vt:lpstr>Perchè?</vt:lpstr>
      <vt:lpstr>Oggi – versione 2.0</vt:lpstr>
      <vt:lpstr>Novità</vt:lpstr>
      <vt:lpstr>In arrivo!</vt:lpstr>
      <vt:lpstr>Visitatelo oggi stesso!</vt:lpstr>
      <vt:lpstr>Presentazione standard di PowerPoint</vt:lpstr>
      <vt:lpstr>ProCall Analytics 2 – Punti di forza</vt:lpstr>
      <vt:lpstr>ProCall Analytics 2 - Esempi</vt:lpstr>
      <vt:lpstr>Estrazione ProCall One!</vt:lpstr>
      <vt:lpstr>Stefano Chittaro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2015-01-16T13:54:23Z</dcterms:created>
  <dcterms:modified xsi:type="dcterms:W3CDTF">2016-01-27T12:02:49Z</dcterms:modified>
</cp:coreProperties>
</file>