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0" r:id="rId1"/>
    <p:sldMasterId id="2147483785" r:id="rId2"/>
  </p:sldMasterIdLst>
  <p:notesMasterIdLst>
    <p:notesMasterId r:id="rId25"/>
  </p:notesMasterIdLst>
  <p:handoutMasterIdLst>
    <p:handoutMasterId r:id="rId26"/>
  </p:handoutMasterIdLst>
  <p:sldIdLst>
    <p:sldId id="313" r:id="rId3"/>
    <p:sldId id="324" r:id="rId4"/>
    <p:sldId id="371" r:id="rId5"/>
    <p:sldId id="354" r:id="rId6"/>
    <p:sldId id="369" r:id="rId7"/>
    <p:sldId id="367" r:id="rId8"/>
    <p:sldId id="368" r:id="rId9"/>
    <p:sldId id="370" r:id="rId10"/>
    <p:sldId id="372" r:id="rId11"/>
    <p:sldId id="373" r:id="rId12"/>
    <p:sldId id="374" r:id="rId13"/>
    <p:sldId id="375" r:id="rId14"/>
    <p:sldId id="376" r:id="rId15"/>
    <p:sldId id="382" r:id="rId16"/>
    <p:sldId id="377" r:id="rId17"/>
    <p:sldId id="378" r:id="rId18"/>
    <p:sldId id="358" r:id="rId19"/>
    <p:sldId id="379" r:id="rId20"/>
    <p:sldId id="380" r:id="rId21"/>
    <p:sldId id="381" r:id="rId22"/>
    <p:sldId id="359" r:id="rId23"/>
    <p:sldId id="258" r:id="rId24"/>
  </p:sldIdLst>
  <p:sldSz cx="12192000" cy="6858000"/>
  <p:notesSz cx="6858000" cy="9144000"/>
  <p:defaultTextStyle>
    <a:defPPr>
      <a:defRPr lang="de-DE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BB5"/>
    <a:srgbClr val="4AB9A9"/>
    <a:srgbClr val="7DB928"/>
    <a:srgbClr val="DDDC1F"/>
    <a:srgbClr val="C9E725"/>
    <a:srgbClr val="7EB928"/>
    <a:srgbClr val="EAEAEA"/>
    <a:srgbClr val="2B2B2B"/>
    <a:srgbClr val="C5D431"/>
    <a:srgbClr val="FCE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34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EE674-55C9-44CA-9D73-305915675897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0ECCCD1-64AF-4D26-B706-5F9A0F91B01A}">
      <dgm:prSet phldrT="[Text]"/>
      <dgm:spPr/>
      <dgm:t>
        <a:bodyPr/>
        <a:lstStyle/>
        <a:p>
          <a:r>
            <a:rPr lang="en-US" dirty="0" err="1"/>
            <a:t>Anagrafiche</a:t>
          </a:r>
          <a:endParaRPr lang="en-US" dirty="0"/>
        </a:p>
      </dgm:t>
    </dgm:pt>
    <dgm:pt modelId="{3DB0FFF3-9489-4A6E-9B54-49826FF0E428}" type="parTrans" cxnId="{7475AF1C-8DD1-4541-A39E-3562B6DF7589}">
      <dgm:prSet/>
      <dgm:spPr/>
      <dgm:t>
        <a:bodyPr/>
        <a:lstStyle/>
        <a:p>
          <a:endParaRPr lang="en-US"/>
        </a:p>
      </dgm:t>
    </dgm:pt>
    <dgm:pt modelId="{67BD8BE7-8E64-44B7-9655-5E9B835E3AE4}" type="sibTrans" cxnId="{7475AF1C-8DD1-4541-A39E-3562B6DF7589}">
      <dgm:prSet/>
      <dgm:spPr/>
      <dgm:t>
        <a:bodyPr/>
        <a:lstStyle/>
        <a:p>
          <a:endParaRPr lang="en-US"/>
        </a:p>
      </dgm:t>
    </dgm:pt>
    <dgm:pt modelId="{C565FCB7-FF26-41C5-877F-2FA2328C4474}">
      <dgm:prSet phldrT="[Text]"/>
      <dgm:spPr/>
      <dgm:t>
        <a:bodyPr/>
        <a:lstStyle/>
        <a:p>
          <a:r>
            <a:rPr lang="en-US" dirty="0" err="1"/>
            <a:t>Azioni</a:t>
          </a:r>
          <a:endParaRPr lang="en-US" dirty="0"/>
        </a:p>
      </dgm:t>
    </dgm:pt>
    <dgm:pt modelId="{408ECF97-F2E8-44DE-9EBF-251E690359CD}" type="parTrans" cxnId="{EBE14D9F-A375-4317-91AA-E78C66C5B8FC}">
      <dgm:prSet/>
      <dgm:spPr/>
      <dgm:t>
        <a:bodyPr/>
        <a:lstStyle/>
        <a:p>
          <a:endParaRPr lang="en-US"/>
        </a:p>
      </dgm:t>
    </dgm:pt>
    <dgm:pt modelId="{CDF838A7-398B-4DF9-A77B-87DDFFE8A292}" type="sibTrans" cxnId="{EBE14D9F-A375-4317-91AA-E78C66C5B8FC}">
      <dgm:prSet/>
      <dgm:spPr/>
      <dgm:t>
        <a:bodyPr/>
        <a:lstStyle/>
        <a:p>
          <a:endParaRPr lang="en-US"/>
        </a:p>
      </dgm:t>
    </dgm:pt>
    <dgm:pt modelId="{F49D7A35-E23F-45E2-9496-0A00E3439675}">
      <dgm:prSet phldrT="[Text]"/>
      <dgm:spPr/>
      <dgm:t>
        <a:bodyPr/>
        <a:lstStyle/>
        <a:p>
          <a:r>
            <a:rPr lang="en-US" dirty="0"/>
            <a:t>Click to Call</a:t>
          </a:r>
        </a:p>
      </dgm:t>
    </dgm:pt>
    <dgm:pt modelId="{C31CDC84-2EA5-48C7-A532-129F6EA57B2C}" type="parTrans" cxnId="{DD9C9761-6328-4135-BF1B-EAEEE42293D3}">
      <dgm:prSet/>
      <dgm:spPr/>
      <dgm:t>
        <a:bodyPr/>
        <a:lstStyle/>
        <a:p>
          <a:endParaRPr lang="en-US"/>
        </a:p>
      </dgm:t>
    </dgm:pt>
    <dgm:pt modelId="{9A41E40E-9889-4F5A-9CE4-16235EE5BCB7}" type="sibTrans" cxnId="{DD9C9761-6328-4135-BF1B-EAEEE42293D3}">
      <dgm:prSet/>
      <dgm:spPr/>
      <dgm:t>
        <a:bodyPr/>
        <a:lstStyle/>
        <a:p>
          <a:endParaRPr lang="en-US"/>
        </a:p>
      </dgm:t>
    </dgm:pt>
    <dgm:pt modelId="{07186CDD-1B85-43D0-8CE9-E371DC117436}" type="pres">
      <dgm:prSet presAssocID="{011EE674-55C9-44CA-9D73-305915675897}" presName="diagram" presStyleCnt="0">
        <dgm:presLayoutVars>
          <dgm:dir/>
          <dgm:resizeHandles val="exact"/>
        </dgm:presLayoutVars>
      </dgm:prSet>
      <dgm:spPr/>
    </dgm:pt>
    <dgm:pt modelId="{DEF3F0FC-068C-4E49-966F-504967E2F1DC}" type="pres">
      <dgm:prSet presAssocID="{90ECCCD1-64AF-4D26-B706-5F9A0F91B01A}" presName="node" presStyleLbl="node1" presStyleIdx="0" presStyleCnt="3">
        <dgm:presLayoutVars>
          <dgm:bulletEnabled val="1"/>
        </dgm:presLayoutVars>
      </dgm:prSet>
      <dgm:spPr/>
    </dgm:pt>
    <dgm:pt modelId="{FF8CF245-47E8-4C49-B170-EA43F33CF4DA}" type="pres">
      <dgm:prSet presAssocID="{67BD8BE7-8E64-44B7-9655-5E9B835E3AE4}" presName="sibTrans" presStyleCnt="0"/>
      <dgm:spPr/>
    </dgm:pt>
    <dgm:pt modelId="{550FE58C-A684-4CF7-9797-8D1FD2DD557C}" type="pres">
      <dgm:prSet presAssocID="{C565FCB7-FF26-41C5-877F-2FA2328C4474}" presName="node" presStyleLbl="node1" presStyleIdx="1" presStyleCnt="3">
        <dgm:presLayoutVars>
          <dgm:bulletEnabled val="1"/>
        </dgm:presLayoutVars>
      </dgm:prSet>
      <dgm:spPr/>
    </dgm:pt>
    <dgm:pt modelId="{7229A15F-BF14-4CD3-BB7A-F7F6825F7E88}" type="pres">
      <dgm:prSet presAssocID="{CDF838A7-398B-4DF9-A77B-87DDFFE8A292}" presName="sibTrans" presStyleCnt="0"/>
      <dgm:spPr/>
    </dgm:pt>
    <dgm:pt modelId="{62DA1C45-0CC0-446D-A8D1-CA1C606BE306}" type="pres">
      <dgm:prSet presAssocID="{F49D7A35-E23F-45E2-9496-0A00E3439675}" presName="node" presStyleLbl="node1" presStyleIdx="2" presStyleCnt="3">
        <dgm:presLayoutVars>
          <dgm:bulletEnabled val="1"/>
        </dgm:presLayoutVars>
      </dgm:prSet>
      <dgm:spPr/>
    </dgm:pt>
  </dgm:ptLst>
  <dgm:cxnLst>
    <dgm:cxn modelId="{04367BD2-9A36-4A4F-B52B-1023DD7880B8}" type="presOf" srcId="{F49D7A35-E23F-45E2-9496-0A00E3439675}" destId="{62DA1C45-0CC0-446D-A8D1-CA1C606BE306}" srcOrd="0" destOrd="0" presId="urn:microsoft.com/office/officeart/2005/8/layout/default"/>
    <dgm:cxn modelId="{7475AF1C-8DD1-4541-A39E-3562B6DF7589}" srcId="{011EE674-55C9-44CA-9D73-305915675897}" destId="{90ECCCD1-64AF-4D26-B706-5F9A0F91B01A}" srcOrd="0" destOrd="0" parTransId="{3DB0FFF3-9489-4A6E-9B54-49826FF0E428}" sibTransId="{67BD8BE7-8E64-44B7-9655-5E9B835E3AE4}"/>
    <dgm:cxn modelId="{97FE4C83-8869-4104-8A67-21594801E2F5}" type="presOf" srcId="{011EE674-55C9-44CA-9D73-305915675897}" destId="{07186CDD-1B85-43D0-8CE9-E371DC117436}" srcOrd="0" destOrd="0" presId="urn:microsoft.com/office/officeart/2005/8/layout/default"/>
    <dgm:cxn modelId="{DD9C9761-6328-4135-BF1B-EAEEE42293D3}" srcId="{011EE674-55C9-44CA-9D73-305915675897}" destId="{F49D7A35-E23F-45E2-9496-0A00E3439675}" srcOrd="2" destOrd="0" parTransId="{C31CDC84-2EA5-48C7-A532-129F6EA57B2C}" sibTransId="{9A41E40E-9889-4F5A-9CE4-16235EE5BCB7}"/>
    <dgm:cxn modelId="{59223208-9BAC-4811-96AB-014D6EECD5AA}" type="presOf" srcId="{C565FCB7-FF26-41C5-877F-2FA2328C4474}" destId="{550FE58C-A684-4CF7-9797-8D1FD2DD557C}" srcOrd="0" destOrd="0" presId="urn:microsoft.com/office/officeart/2005/8/layout/default"/>
    <dgm:cxn modelId="{9AC70A6D-9787-467B-B803-7B0B30469E5F}" type="presOf" srcId="{90ECCCD1-64AF-4D26-B706-5F9A0F91B01A}" destId="{DEF3F0FC-068C-4E49-966F-504967E2F1DC}" srcOrd="0" destOrd="0" presId="urn:microsoft.com/office/officeart/2005/8/layout/default"/>
    <dgm:cxn modelId="{EBE14D9F-A375-4317-91AA-E78C66C5B8FC}" srcId="{011EE674-55C9-44CA-9D73-305915675897}" destId="{C565FCB7-FF26-41C5-877F-2FA2328C4474}" srcOrd="1" destOrd="0" parTransId="{408ECF97-F2E8-44DE-9EBF-251E690359CD}" sibTransId="{CDF838A7-398B-4DF9-A77B-87DDFFE8A292}"/>
    <dgm:cxn modelId="{A0DA5D24-F375-4279-959E-9EC7F8C495B5}" type="presParOf" srcId="{07186CDD-1B85-43D0-8CE9-E371DC117436}" destId="{DEF3F0FC-068C-4E49-966F-504967E2F1DC}" srcOrd="0" destOrd="0" presId="urn:microsoft.com/office/officeart/2005/8/layout/default"/>
    <dgm:cxn modelId="{CF40C0E3-638C-47B5-B1B7-F98A69A8BFBE}" type="presParOf" srcId="{07186CDD-1B85-43D0-8CE9-E371DC117436}" destId="{FF8CF245-47E8-4C49-B170-EA43F33CF4DA}" srcOrd="1" destOrd="0" presId="urn:microsoft.com/office/officeart/2005/8/layout/default"/>
    <dgm:cxn modelId="{BB36A1AF-4FF0-4AF0-98F8-ED931970A879}" type="presParOf" srcId="{07186CDD-1B85-43D0-8CE9-E371DC117436}" destId="{550FE58C-A684-4CF7-9797-8D1FD2DD557C}" srcOrd="2" destOrd="0" presId="urn:microsoft.com/office/officeart/2005/8/layout/default"/>
    <dgm:cxn modelId="{F0170223-07C3-4F11-8C9B-7DFD8A264042}" type="presParOf" srcId="{07186CDD-1B85-43D0-8CE9-E371DC117436}" destId="{7229A15F-BF14-4CD3-BB7A-F7F6825F7E88}" srcOrd="3" destOrd="0" presId="urn:microsoft.com/office/officeart/2005/8/layout/default"/>
    <dgm:cxn modelId="{9265E890-0CDF-4FF5-8562-60543BEFB7CD}" type="presParOf" srcId="{07186CDD-1B85-43D0-8CE9-E371DC117436}" destId="{62DA1C45-0CC0-446D-A8D1-CA1C606BE30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3F0FC-068C-4E49-966F-504967E2F1DC}">
      <dsp:nvSpPr>
        <dsp:cNvPr id="0" name=""/>
        <dsp:cNvSpPr/>
      </dsp:nvSpPr>
      <dsp:spPr>
        <a:xfrm>
          <a:off x="891" y="138461"/>
          <a:ext cx="3477417" cy="20864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/>
            <a:t>Anagrafiche</a:t>
          </a:r>
          <a:endParaRPr lang="en-US" sz="5000" kern="1200" dirty="0"/>
        </a:p>
      </dsp:txBody>
      <dsp:txXfrm>
        <a:off x="891" y="138461"/>
        <a:ext cx="3477417" cy="2086450"/>
      </dsp:txXfrm>
    </dsp:sp>
    <dsp:sp modelId="{550FE58C-A684-4CF7-9797-8D1FD2DD557C}">
      <dsp:nvSpPr>
        <dsp:cNvPr id="0" name=""/>
        <dsp:cNvSpPr/>
      </dsp:nvSpPr>
      <dsp:spPr>
        <a:xfrm>
          <a:off x="3826050" y="138461"/>
          <a:ext cx="3477417" cy="20864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/>
            <a:t>Azioni</a:t>
          </a:r>
          <a:endParaRPr lang="en-US" sz="5000" kern="1200" dirty="0"/>
        </a:p>
      </dsp:txBody>
      <dsp:txXfrm>
        <a:off x="3826050" y="138461"/>
        <a:ext cx="3477417" cy="2086450"/>
      </dsp:txXfrm>
    </dsp:sp>
    <dsp:sp modelId="{62DA1C45-0CC0-446D-A8D1-CA1C606BE306}">
      <dsp:nvSpPr>
        <dsp:cNvPr id="0" name=""/>
        <dsp:cNvSpPr/>
      </dsp:nvSpPr>
      <dsp:spPr>
        <a:xfrm>
          <a:off x="1913471" y="2572653"/>
          <a:ext cx="3477417" cy="20864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Click to Call</a:t>
          </a:r>
        </a:p>
      </dsp:txBody>
      <dsp:txXfrm>
        <a:off x="1913471" y="2572653"/>
        <a:ext cx="3477417" cy="2086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6858000" cy="97160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Kopfzeilenplatzhalter 9"/>
          <p:cNvSpPr>
            <a:spLocks noGrp="1"/>
          </p:cNvSpPr>
          <p:nvPr>
            <p:ph type="hdr" sz="quarter"/>
          </p:nvPr>
        </p:nvSpPr>
        <p:spPr>
          <a:xfrm>
            <a:off x="548680" y="272256"/>
            <a:ext cx="5760640" cy="459317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DE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Datumsplatzhalter 18"/>
          <p:cNvSpPr>
            <a:spLocks noGrp="1"/>
          </p:cNvSpPr>
          <p:nvPr>
            <p:ph type="dt" sz="quarter" idx="1"/>
          </p:nvPr>
        </p:nvSpPr>
        <p:spPr>
          <a:xfrm>
            <a:off x="155303" y="8545465"/>
            <a:ext cx="1120634" cy="288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endParaRPr lang="de-DE" sz="1000" dirty="0">
              <a:solidFill>
                <a:srgbClr val="4D4D4D"/>
              </a:solidFill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3"/>
          </p:nvPr>
        </p:nvSpPr>
        <p:spPr>
          <a:xfrm>
            <a:off x="6004012" y="8572195"/>
            <a:ext cx="378042" cy="261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696429D2-D6DE-4168-B118-B6DE597E9EEE}" type="slidenum">
              <a:rPr lang="de-DE" sz="1000" smtClean="0">
                <a:solidFill>
                  <a:srgbClr val="4D4D4D"/>
                </a:solidFill>
              </a:rPr>
              <a:pPr algn="l"/>
              <a:t>‹#›</a:t>
            </a:fld>
            <a:endParaRPr lang="de-DE" sz="1000" dirty="0">
              <a:solidFill>
                <a:srgbClr val="4D4D4D"/>
              </a:solidFill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"/>
          </p:nvPr>
        </p:nvSpPr>
        <p:spPr>
          <a:xfrm>
            <a:off x="1275937" y="8545466"/>
            <a:ext cx="1588286" cy="288000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200"/>
            </a:lvl1pPr>
          </a:lstStyle>
          <a:p>
            <a:endParaRPr lang="de-DE" sz="1000" dirty="0">
              <a:solidFill>
                <a:srgbClr val="4D4D4D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65" y="8612304"/>
            <a:ext cx="724070" cy="2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1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6858000" cy="3995937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0481" y="323528"/>
            <a:ext cx="5977037" cy="336283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4634" y="3995937"/>
            <a:ext cx="6588732" cy="499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960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80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00736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2pPr>
    <a:lvl3pPr marL="801472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3pPr>
    <a:lvl4pPr marL="1202207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4pPr>
    <a:lvl5pPr marL="1602943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5pPr>
    <a:lvl6pPr marL="2003679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415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5151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5886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323850"/>
            <a:ext cx="5978525" cy="33623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1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Prima </a:t>
            </a:r>
            <a:r>
              <a:rPr lang="de-DE" dirty="0" err="1"/>
              <a:t>parte</a:t>
            </a:r>
            <a:endParaRPr lang="de-DE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794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323850"/>
            <a:ext cx="5978525" cy="33623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1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Prima </a:t>
            </a:r>
            <a:r>
              <a:rPr lang="de-DE" dirty="0" err="1"/>
              <a:t>parte</a:t>
            </a:r>
            <a:endParaRPr lang="de-DE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183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323850"/>
            <a:ext cx="5978525" cy="33623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1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Prima </a:t>
            </a:r>
            <a:r>
              <a:rPr lang="de-DE" dirty="0" err="1"/>
              <a:t>parte</a:t>
            </a:r>
            <a:endParaRPr lang="de-DE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546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323850"/>
            <a:ext cx="5978525" cy="33623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1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Prima </a:t>
            </a:r>
            <a:r>
              <a:rPr lang="de-DE" dirty="0" err="1"/>
              <a:t>parte</a:t>
            </a:r>
            <a:endParaRPr lang="de-DE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621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323850"/>
            <a:ext cx="5978525" cy="33623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1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Prima </a:t>
            </a:r>
            <a:r>
              <a:rPr lang="de-DE" dirty="0" err="1"/>
              <a:t>parte</a:t>
            </a:r>
            <a:endParaRPr lang="de-DE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997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323850"/>
            <a:ext cx="5978525" cy="33623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1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Prima </a:t>
            </a:r>
            <a:r>
              <a:rPr lang="de-DE" dirty="0" err="1"/>
              <a:t>parte</a:t>
            </a:r>
            <a:endParaRPr lang="de-DE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599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323850"/>
            <a:ext cx="5978525" cy="33623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1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Prima </a:t>
            </a:r>
            <a:r>
              <a:rPr lang="de-DE" dirty="0" err="1"/>
              <a:t>parte</a:t>
            </a:r>
            <a:endParaRPr lang="de-DE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456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323850"/>
            <a:ext cx="5978525" cy="33623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1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Seconda</a:t>
            </a:r>
            <a:r>
              <a:rPr lang="de-DE" dirty="0"/>
              <a:t> Parte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532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os.it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hyperlink" Target="mailto:info@estos.it" TargetMode="Externa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014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1800200" y="0"/>
            <a:ext cx="3359696" cy="126876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96000" y="1844824"/>
            <a:ext cx="10800000" cy="1319336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ctr">
              <a:defRPr lang="de-DE" sz="4800" b="0" dirty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802129" y="3717032"/>
            <a:ext cx="8640000" cy="936000"/>
          </a:xfrm>
          <a:prstGeom prst="rect">
            <a:avLst/>
          </a:prstGeom>
        </p:spPr>
        <p:txBody>
          <a:bodyPr lIns="0" tIns="40074" rIns="0" bIns="40074" anchor="t">
            <a:normAutofit/>
          </a:bodyPr>
          <a:lstStyle>
            <a:lvl1pPr marL="0" indent="0" algn="ctr">
              <a:buNone/>
              <a:defRPr lang="en-US" sz="2800" dirty="0"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605200"/>
            <a:ext cx="3168000" cy="72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605200"/>
            <a:ext cx="3168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605200"/>
            <a:ext cx="3168949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54" y="308243"/>
            <a:ext cx="2801118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4248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3432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352657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35265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352643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9402" y="5597550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4424400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8130902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50292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2736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124745"/>
            <a:ext cx="3456000" cy="511256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124745"/>
            <a:ext cx="3456000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124745"/>
            <a:ext cx="3456000" cy="511405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3420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Oben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1"/>
            <a:ext cx="5280323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6302400" y="1123201"/>
            <a:ext cx="5280000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719667" y="4097790"/>
            <a:ext cx="10862733" cy="213741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7136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1124746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1124744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989139"/>
            <a:ext cx="5278967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989139"/>
            <a:ext cx="5278967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35629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273600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273600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5278967" cy="5112569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124745"/>
            <a:ext cx="5278967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71973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947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94936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273600"/>
            <a:ext cx="10862733" cy="5963712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91098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5105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lang="de-DE" sz="44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201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491832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7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4" y="273050"/>
            <a:ext cx="3901281" cy="116205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2400" b="0"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9404" y="1435102"/>
            <a:ext cx="3901281" cy="4691063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751917" y="273051"/>
            <a:ext cx="6720680" cy="585311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32117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lang="de-DE" sz="2400" dirty="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361400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733" cy="5112000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02109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50011" y="274640"/>
            <a:ext cx="1232389" cy="5962672"/>
          </a:xfrm>
          <a:prstGeom prst="rect">
            <a:avLst/>
          </a:prstGeom>
        </p:spPr>
        <p:txBody>
          <a:bodyPr vert="eaVert" lIns="0" tIns="0"/>
          <a:lstStyle>
            <a:lvl1pPr>
              <a:defRPr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719402" y="274638"/>
            <a:ext cx="9504097" cy="5962674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96325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232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232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89139"/>
            <a:ext cx="4392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89139"/>
            <a:ext cx="4392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" panose="020B05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" panose="020B05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37808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5184577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518457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685860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+mn-lt"/>
              </a:rPr>
              <a:pPr/>
              <a:t>‹#›</a:t>
            </a:fld>
            <a:endParaRPr lang="de-DE" dirty="0">
              <a:latin typeface="+mn-l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+mn-lt"/>
              </a:rPr>
              <a:t>Abteilung</a:t>
            </a:r>
            <a:endParaRPr lang="de-DE" dirty="0">
              <a:latin typeface="+mn-l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+mn-lt"/>
              </a:rPr>
              <a:t>Kürzel</a:t>
            </a:r>
            <a:endParaRPr lang="de-DE" dirty="0">
              <a:latin typeface="+mn-l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390517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390517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169653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169654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781935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89489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89489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68625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68626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+mn-lt"/>
              </a:rPr>
              <a:pPr/>
              <a:t>‹#›</a:t>
            </a:fld>
            <a:endParaRPr lang="de-DE" dirty="0">
              <a:latin typeface="+mn-l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+mn-lt"/>
              </a:rPr>
              <a:t>Abteilung</a:t>
            </a:r>
            <a:endParaRPr lang="de-DE" dirty="0">
              <a:latin typeface="+mn-l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+mn-lt"/>
              </a:rPr>
              <a:t>Kürzel</a:t>
            </a:r>
            <a:endParaRPr lang="de-DE" dirty="0">
              <a:latin typeface="+mn-l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838175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838175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617311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617312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12458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608608" y="5594217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5"/>
            <a:ext cx="6384445" cy="5112568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608608" y="1485224"/>
            <a:ext cx="3960000" cy="39600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1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3" y="5597550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97955" y="1123200"/>
            <a:ext cx="6384445" cy="5112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3" y="1488557"/>
            <a:ext cx="3960000" cy="3960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55247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424847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2" y="5597550"/>
            <a:ext cx="108629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3651770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0506" y="4633254"/>
            <a:ext cx="6358101" cy="811530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l">
              <a:buNone/>
              <a:defRPr lang="de-DE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19583" y="5597550"/>
            <a:ext cx="6349023" cy="639762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84162" y="432000"/>
            <a:ext cx="6384445" cy="407712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2" y="1484784"/>
            <a:ext cx="3960000" cy="396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5595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67688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11"/>
          <p:cNvSpPr>
            <a:spLocks noGrp="1"/>
          </p:cNvSpPr>
          <p:nvPr>
            <p:ph sz="quarter" idx="17"/>
          </p:nvPr>
        </p:nvSpPr>
        <p:spPr>
          <a:xfrm>
            <a:off x="3503992" y="1547288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8"/>
          </p:nvPr>
        </p:nvSpPr>
        <p:spPr>
          <a:xfrm>
            <a:off x="6240296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sz="quarter" idx="21"/>
          </p:nvPr>
        </p:nvSpPr>
        <p:spPr>
          <a:xfrm>
            <a:off x="8976600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Inhaltsplatzhalter 11"/>
          <p:cNvSpPr>
            <a:spLocks noGrp="1"/>
          </p:cNvSpPr>
          <p:nvPr>
            <p:ph sz="quarter" idx="22"/>
          </p:nvPr>
        </p:nvSpPr>
        <p:spPr>
          <a:xfrm>
            <a:off x="767688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Inhaltsplatzhalter 11"/>
          <p:cNvSpPr>
            <a:spLocks noGrp="1"/>
          </p:cNvSpPr>
          <p:nvPr>
            <p:ph sz="quarter" idx="23"/>
          </p:nvPr>
        </p:nvSpPr>
        <p:spPr>
          <a:xfrm>
            <a:off x="3503992" y="3718596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Inhaltsplatzhalter 11"/>
          <p:cNvSpPr>
            <a:spLocks noGrp="1"/>
          </p:cNvSpPr>
          <p:nvPr>
            <p:ph sz="quarter" idx="24"/>
          </p:nvPr>
        </p:nvSpPr>
        <p:spPr>
          <a:xfrm>
            <a:off x="6240296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Inhaltsplatzhalter 11"/>
          <p:cNvSpPr>
            <a:spLocks noGrp="1"/>
          </p:cNvSpPr>
          <p:nvPr>
            <p:ph sz="quarter" idx="25"/>
          </p:nvPr>
        </p:nvSpPr>
        <p:spPr>
          <a:xfrm>
            <a:off x="8976600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9"/>
          </p:nvPr>
        </p:nvSpPr>
        <p:spPr>
          <a:xfrm>
            <a:off x="768350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30"/>
          </p:nvPr>
        </p:nvSpPr>
        <p:spPr>
          <a:xfrm>
            <a:off x="3504629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/>
          </p:nvPr>
        </p:nvSpPr>
        <p:spPr>
          <a:xfrm>
            <a:off x="6240296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2"/>
          </p:nvPr>
        </p:nvSpPr>
        <p:spPr>
          <a:xfrm>
            <a:off x="8975963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33"/>
          </p:nvPr>
        </p:nvSpPr>
        <p:spPr>
          <a:xfrm>
            <a:off x="767688" y="5115581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34"/>
          </p:nvPr>
        </p:nvSpPr>
        <p:spPr>
          <a:xfrm>
            <a:off x="3483966" y="5115594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35"/>
          </p:nvPr>
        </p:nvSpPr>
        <p:spPr>
          <a:xfrm>
            <a:off x="6240296" y="5115587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36"/>
          </p:nvPr>
        </p:nvSpPr>
        <p:spPr>
          <a:xfrm>
            <a:off x="8956574" y="5115600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30744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0"/>
            <a:ext cx="12192000" cy="1629368"/>
            <a:chOff x="0" y="0"/>
            <a:chExt cx="12192000" cy="1629368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0"/>
              <a:ext cx="12192000" cy="1629368"/>
            </a:xfrm>
            <a:prstGeom prst="rect">
              <a:avLst/>
            </a:prstGeom>
            <a:gradFill>
              <a:gsLst>
                <a:gs pos="0">
                  <a:srgbClr val="FCEA10">
                    <a:alpha val="80000"/>
                  </a:srgbClr>
                </a:gs>
                <a:gs pos="35000">
                  <a:srgbClr val="C5D431">
                    <a:lumMod val="100000"/>
                    <a:alpha val="80000"/>
                  </a:srgbClr>
                </a:gs>
                <a:gs pos="66000">
                  <a:srgbClr val="7DB928">
                    <a:alpha val="80000"/>
                  </a:srgbClr>
                </a:gs>
                <a:gs pos="100000">
                  <a:srgbClr val="4DBBB5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312" y="488547"/>
              <a:ext cx="2801118" cy="652273"/>
            </a:xfrm>
            <a:prstGeom prst="rect">
              <a:avLst/>
            </a:prstGeom>
          </p:spPr>
        </p:pic>
      </p:grp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269525" y="3889469"/>
            <a:ext cx="23278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estos</a:t>
            </a:r>
            <a:r>
              <a:rPr lang="de-DE" baseline="0" dirty="0"/>
              <a:t> Srl</a:t>
            </a:r>
          </a:p>
          <a:p>
            <a:r>
              <a:rPr lang="de-DE" baseline="0" dirty="0"/>
              <a:t>Via del </a:t>
            </a:r>
            <a:r>
              <a:rPr lang="de-DE" baseline="0" dirty="0" err="1"/>
              <a:t>Cotonificio</a:t>
            </a:r>
            <a:r>
              <a:rPr lang="de-DE" baseline="0" dirty="0"/>
              <a:t> 37/1</a:t>
            </a:r>
          </a:p>
          <a:p>
            <a:r>
              <a:rPr lang="de-DE" baseline="0" dirty="0"/>
              <a:t>33100 Udine</a:t>
            </a:r>
          </a:p>
          <a:p>
            <a:endParaRPr lang="de-DE" baseline="0" dirty="0"/>
          </a:p>
          <a:p>
            <a:r>
              <a:rPr lang="de-DE" baseline="0" dirty="0"/>
              <a:t>Tel: +39 (0432) 546462</a:t>
            </a:r>
            <a:endParaRPr lang="de-DE" dirty="0"/>
          </a:p>
          <a:p>
            <a:pPr marL="0" marR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Fax: +39 (0432) 425577</a:t>
            </a:r>
          </a:p>
          <a:p>
            <a:endParaRPr lang="de-DE" dirty="0"/>
          </a:p>
          <a:p>
            <a:r>
              <a:rPr lang="de-DE" dirty="0"/>
              <a:t>Web:</a:t>
            </a:r>
            <a:r>
              <a:rPr lang="de-DE" baseline="0" dirty="0"/>
              <a:t> www.estos.it</a:t>
            </a:r>
            <a:endParaRPr lang="de-DE" dirty="0"/>
          </a:p>
          <a:p>
            <a:r>
              <a:rPr lang="de-DE" dirty="0"/>
              <a:t>E-Mail: </a:t>
            </a:r>
            <a:r>
              <a:rPr lang="de-DE" dirty="0">
                <a:solidFill>
                  <a:srgbClr val="7DB928"/>
                </a:solidFill>
              </a:rPr>
              <a:t>info@estos.it</a:t>
            </a:r>
          </a:p>
        </p:txBody>
      </p:sp>
    </p:spTree>
    <p:extLst>
      <p:ext uri="{BB962C8B-B14F-4D97-AF65-F5344CB8AC3E}">
        <p14:creationId xmlns:p14="http://schemas.microsoft.com/office/powerpoint/2010/main" val="211867811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_no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0"/>
            <a:ext cx="12192000" cy="1629368"/>
            <a:chOff x="0" y="0"/>
            <a:chExt cx="12192000" cy="1629368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0"/>
              <a:ext cx="12192000" cy="1629368"/>
            </a:xfrm>
            <a:prstGeom prst="rect">
              <a:avLst/>
            </a:prstGeom>
            <a:gradFill>
              <a:gsLst>
                <a:gs pos="0">
                  <a:srgbClr val="FCEA10">
                    <a:alpha val="80000"/>
                  </a:srgbClr>
                </a:gs>
                <a:gs pos="35000">
                  <a:srgbClr val="C5D431">
                    <a:lumMod val="100000"/>
                    <a:alpha val="80000"/>
                  </a:srgbClr>
                </a:gs>
                <a:gs pos="66000">
                  <a:srgbClr val="7DB928">
                    <a:alpha val="80000"/>
                  </a:srgbClr>
                </a:gs>
                <a:gs pos="100000">
                  <a:srgbClr val="4DBBB5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312" y="488547"/>
              <a:ext cx="2801118" cy="652273"/>
            </a:xfrm>
            <a:prstGeom prst="rect">
              <a:avLst/>
            </a:prstGeom>
          </p:spPr>
        </p:pic>
      </p:grp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465492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3374760" y="3728797"/>
            <a:ext cx="5352008" cy="24689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74760" y="1785149"/>
            <a:ext cx="5352008" cy="1033571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b="0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3368620" y="2974501"/>
            <a:ext cx="5352008" cy="598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rgbClr val="4D4D4D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1"/>
            <a:ext cx="2899726" cy="4415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0" y="0"/>
            <a:ext cx="12192000" cy="1629368"/>
            <a:chOff x="0" y="0"/>
            <a:chExt cx="12192000" cy="1629368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0"/>
              <a:ext cx="12192000" cy="1629368"/>
            </a:xfrm>
            <a:prstGeom prst="rect">
              <a:avLst/>
            </a:prstGeom>
            <a:gradFill>
              <a:gsLst>
                <a:gs pos="0">
                  <a:srgbClr val="FCEA10">
                    <a:alpha val="80000"/>
                  </a:srgbClr>
                </a:gs>
                <a:gs pos="35000">
                  <a:srgbClr val="C5D431">
                    <a:lumMod val="100000"/>
                    <a:alpha val="80000"/>
                  </a:srgbClr>
                </a:gs>
                <a:gs pos="66000">
                  <a:srgbClr val="7DB928">
                    <a:alpha val="80000"/>
                  </a:srgbClr>
                </a:gs>
                <a:gs pos="100000">
                  <a:srgbClr val="4DBBB5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312" y="488547"/>
              <a:ext cx="2801118" cy="652273"/>
            </a:xfrm>
            <a:prstGeom prst="rect">
              <a:avLst/>
            </a:prstGeom>
          </p:spPr>
        </p:pic>
        <p:grpSp>
          <p:nvGrpSpPr>
            <p:cNvPr id="21" name="Gruppieren 20"/>
            <p:cNvGrpSpPr/>
            <p:nvPr userDrawn="1"/>
          </p:nvGrpSpPr>
          <p:grpSpPr>
            <a:xfrm>
              <a:off x="703625" y="584040"/>
              <a:ext cx="3186200" cy="556780"/>
              <a:chOff x="695400" y="585853"/>
              <a:chExt cx="3186200" cy="556780"/>
            </a:xfrm>
          </p:grpSpPr>
          <p:sp>
            <p:nvSpPr>
              <p:cNvPr id="22" name="Ellipse 21"/>
              <p:cNvSpPr/>
              <p:nvPr userDrawn="1"/>
            </p:nvSpPr>
            <p:spPr>
              <a:xfrm>
                <a:off x="695400" y="60263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FontAwesome" pitchFamily="2" charset="0"/>
                  </a:rPr>
                  <a:t></a:t>
                </a:r>
                <a:endParaRPr lang="de-DE" sz="2400" dirty="0"/>
              </a:p>
            </p:txBody>
          </p:sp>
          <p:sp>
            <p:nvSpPr>
              <p:cNvPr id="23" name="Ellipse 22"/>
              <p:cNvSpPr/>
              <p:nvPr userDrawn="1"/>
            </p:nvSpPr>
            <p:spPr>
              <a:xfrm>
                <a:off x="1356950" y="58585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FontAwesome" pitchFamily="2" charset="0"/>
                  </a:rPr>
                  <a:t></a:t>
                </a:r>
                <a:endParaRPr lang="de-DE" sz="2400" dirty="0"/>
              </a:p>
            </p:txBody>
          </p:sp>
          <p:sp>
            <p:nvSpPr>
              <p:cNvPr id="24" name="Ellipse 23"/>
              <p:cNvSpPr/>
              <p:nvPr userDrawn="1"/>
            </p:nvSpPr>
            <p:spPr>
              <a:xfrm>
                <a:off x="2018500" y="60263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FontAwesome" pitchFamily="2" charset="0"/>
                  </a:rPr>
                  <a:t></a:t>
                </a:r>
                <a:endParaRPr lang="de-DE" sz="2400" dirty="0"/>
              </a:p>
            </p:txBody>
          </p:sp>
          <p:sp>
            <p:nvSpPr>
              <p:cNvPr id="25" name="Ellipse 24"/>
              <p:cNvSpPr/>
              <p:nvPr userDrawn="1"/>
            </p:nvSpPr>
            <p:spPr>
              <a:xfrm>
                <a:off x="2680050" y="58585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FontAwesome" pitchFamily="2" charset="0"/>
                  </a:rPr>
                  <a:t></a:t>
                </a:r>
                <a:endParaRPr lang="de-DE" sz="2400" dirty="0"/>
              </a:p>
            </p:txBody>
          </p:sp>
          <p:sp>
            <p:nvSpPr>
              <p:cNvPr id="26" name="Ellipse 25"/>
              <p:cNvSpPr/>
              <p:nvPr userDrawn="1"/>
            </p:nvSpPr>
            <p:spPr>
              <a:xfrm>
                <a:off x="3341600" y="60263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FontAwesome" pitchFamily="2" charset="0"/>
                  </a:rPr>
                  <a:t></a:t>
                </a:r>
                <a:endParaRPr lang="de-DE" sz="2400" dirty="0"/>
              </a:p>
            </p:txBody>
          </p:sp>
        </p:grpSp>
      </p:grp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85507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173246" y="2385072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12192000" cy="1629368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88547"/>
            <a:ext cx="2801118" cy="652273"/>
          </a:xfrm>
          <a:prstGeom prst="rect">
            <a:avLst/>
          </a:prstGeom>
        </p:spPr>
      </p:pic>
      <p:grpSp>
        <p:nvGrpSpPr>
          <p:cNvPr id="21" name="Gruppieren 20"/>
          <p:cNvGrpSpPr/>
          <p:nvPr userDrawn="1"/>
        </p:nvGrpSpPr>
        <p:grpSpPr>
          <a:xfrm>
            <a:off x="703625" y="584040"/>
            <a:ext cx="3186200" cy="556780"/>
            <a:chOff x="695400" y="585853"/>
            <a:chExt cx="3186200" cy="556780"/>
          </a:xfrm>
        </p:grpSpPr>
        <p:sp>
          <p:nvSpPr>
            <p:cNvPr id="22" name="Ellipse 21"/>
            <p:cNvSpPr/>
            <p:nvPr userDrawn="1"/>
          </p:nvSpPr>
          <p:spPr>
            <a:xfrm>
              <a:off x="6954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</a:t>
              </a:r>
              <a:endParaRPr lang="de-DE" sz="2400" dirty="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13569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</a:t>
              </a:r>
              <a:endParaRPr lang="de-DE" sz="2400" dirty="0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20185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</a:t>
              </a:r>
              <a:endParaRPr lang="de-DE" sz="2400" dirty="0"/>
            </a:p>
          </p:txBody>
        </p:sp>
        <p:sp>
          <p:nvSpPr>
            <p:cNvPr id="25" name="Ellipse 24"/>
            <p:cNvSpPr/>
            <p:nvPr userDrawn="1"/>
          </p:nvSpPr>
          <p:spPr>
            <a:xfrm>
              <a:off x="26800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</a:t>
              </a:r>
              <a:endParaRPr lang="de-DE" sz="2400" dirty="0"/>
            </a:p>
          </p:txBody>
        </p:sp>
        <p:sp>
          <p:nvSpPr>
            <p:cNvPr id="26" name="Ellipse 25"/>
            <p:cNvSpPr/>
            <p:nvPr userDrawn="1"/>
          </p:nvSpPr>
          <p:spPr>
            <a:xfrm>
              <a:off x="33416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</a:t>
              </a:r>
              <a:endParaRPr lang="de-DE" sz="2400" dirty="0"/>
            </a:p>
          </p:txBody>
        </p:sp>
      </p:grpSp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6173246" y="4801017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283281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2206551" y="3582661"/>
            <a:ext cx="3817441" cy="494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12192000" cy="1629368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88547"/>
            <a:ext cx="2801118" cy="652273"/>
          </a:xfrm>
          <a:prstGeom prst="rect">
            <a:avLst/>
          </a:prstGeom>
        </p:spPr>
      </p:pic>
      <p:grpSp>
        <p:nvGrpSpPr>
          <p:cNvPr id="21" name="Gruppieren 20"/>
          <p:cNvGrpSpPr/>
          <p:nvPr userDrawn="1"/>
        </p:nvGrpSpPr>
        <p:grpSpPr>
          <a:xfrm>
            <a:off x="703625" y="584040"/>
            <a:ext cx="3186200" cy="556780"/>
            <a:chOff x="695400" y="585853"/>
            <a:chExt cx="3186200" cy="556780"/>
          </a:xfrm>
        </p:grpSpPr>
        <p:sp>
          <p:nvSpPr>
            <p:cNvPr id="22" name="Ellipse 21"/>
            <p:cNvSpPr/>
            <p:nvPr userDrawn="1"/>
          </p:nvSpPr>
          <p:spPr>
            <a:xfrm>
              <a:off x="6954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</a:t>
              </a:r>
              <a:endParaRPr lang="de-DE" sz="2400" dirty="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13569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</a:t>
              </a:r>
              <a:endParaRPr lang="de-DE" sz="2400" dirty="0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20185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</a:t>
              </a:r>
              <a:endParaRPr lang="de-DE" sz="2400" dirty="0"/>
            </a:p>
          </p:txBody>
        </p:sp>
        <p:sp>
          <p:nvSpPr>
            <p:cNvPr id="25" name="Ellipse 24"/>
            <p:cNvSpPr/>
            <p:nvPr userDrawn="1"/>
          </p:nvSpPr>
          <p:spPr>
            <a:xfrm>
              <a:off x="26800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</a:t>
              </a:r>
              <a:endParaRPr lang="de-DE" sz="2400" dirty="0"/>
            </a:p>
          </p:txBody>
        </p:sp>
        <p:sp>
          <p:nvSpPr>
            <p:cNvPr id="26" name="Ellipse 25"/>
            <p:cNvSpPr/>
            <p:nvPr userDrawn="1"/>
          </p:nvSpPr>
          <p:spPr>
            <a:xfrm>
              <a:off x="33416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</a:t>
              </a:r>
              <a:endParaRPr lang="de-DE" sz="2400" dirty="0"/>
            </a:p>
          </p:txBody>
        </p:sp>
      </p:grpSp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2205749" y="6019376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8" name="Inhaltsplatzhalter 8"/>
          <p:cNvSpPr>
            <a:spLocks noGrp="1"/>
          </p:cNvSpPr>
          <p:nvPr>
            <p:ph sz="quarter" idx="19"/>
          </p:nvPr>
        </p:nvSpPr>
        <p:spPr>
          <a:xfrm>
            <a:off x="6168088" y="1793228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112089" y="1797917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4" name="Inhaltsplatzhalter 14"/>
          <p:cNvSpPr>
            <a:spLocks noGrp="1"/>
          </p:cNvSpPr>
          <p:nvPr>
            <p:ph sz="quarter" idx="21"/>
          </p:nvPr>
        </p:nvSpPr>
        <p:spPr>
          <a:xfrm>
            <a:off x="8111287" y="3593228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8111287" y="2920990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6" name="Inhaltsplatzhalter 8"/>
          <p:cNvSpPr>
            <a:spLocks noGrp="1"/>
          </p:cNvSpPr>
          <p:nvPr>
            <p:ph sz="quarter" idx="23"/>
          </p:nvPr>
        </p:nvSpPr>
        <p:spPr>
          <a:xfrm>
            <a:off x="6168088" y="4210939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112089" y="4215628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8" name="Inhaltsplatzhalter 14"/>
          <p:cNvSpPr>
            <a:spLocks noGrp="1"/>
          </p:cNvSpPr>
          <p:nvPr>
            <p:ph sz="quarter" idx="25"/>
          </p:nvPr>
        </p:nvSpPr>
        <p:spPr>
          <a:xfrm>
            <a:off x="8111287" y="6003042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9" name="Textplatzhalter 4"/>
          <p:cNvSpPr>
            <a:spLocks noGrp="1"/>
          </p:cNvSpPr>
          <p:nvPr>
            <p:ph type="body" sz="quarter" idx="26"/>
          </p:nvPr>
        </p:nvSpPr>
        <p:spPr>
          <a:xfrm>
            <a:off x="8111287" y="533870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050376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014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Source Sans Pro ExtraLight" panose="020B030303040302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96000" y="1388032"/>
            <a:ext cx="10800000" cy="1319336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ctr">
              <a:defRPr lang="de-DE" sz="4800" dirty="0">
                <a:solidFill>
                  <a:schemeClr val="bg1"/>
                </a:solidFill>
                <a:latin typeface="Source Sans Pro ExtraLight" panose="020B0303030403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776000" y="2781032"/>
            <a:ext cx="8640000" cy="936000"/>
          </a:xfrm>
          <a:prstGeom prst="rect">
            <a:avLst/>
          </a:prstGeom>
        </p:spPr>
        <p:txBody>
          <a:bodyPr lIns="0" tIns="40074" rIns="0" bIns="40074" anchor="t">
            <a:normAutofit/>
          </a:bodyPr>
          <a:lstStyle>
            <a:lvl1pPr marL="0" indent="0" algn="ctr">
              <a:buNone/>
              <a:defRPr lang="en-US" sz="2800" dirty="0">
                <a:solidFill>
                  <a:schemeClr val="bg1"/>
                </a:solidFill>
                <a:latin typeface="Source Sans Pro ExtraLight" panose="020B0303030403020204" pitchFamily="34" charset="0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1" y="332656"/>
            <a:ext cx="2801118" cy="652273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8451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54191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014_VorausDenkenVorausHand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54400" y="1712137"/>
            <a:ext cx="6693728" cy="131933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0" rIns="0" anchor="b">
            <a:normAutofit/>
          </a:bodyPr>
          <a:lstStyle>
            <a:lvl1pPr algn="l">
              <a:defRPr lang="de-DE" sz="4800" dirty="0">
                <a:solidFill>
                  <a:srgbClr val="2B2B2B"/>
                </a:solidFill>
                <a:latin typeface="Source Sans Pro ExtraLight" panose="020B0303030403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554400" y="3031472"/>
            <a:ext cx="6693728" cy="205371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0" tIns="40074" rIns="0" bIns="40074" anchor="t">
            <a:normAutofit/>
          </a:bodyPr>
          <a:lstStyle>
            <a:lvl1pPr marL="0" indent="0" algn="l">
              <a:buNone/>
              <a:defRPr lang="en-US" sz="2800" dirty="0">
                <a:solidFill>
                  <a:srgbClr val="2B2B2B"/>
                </a:solidFill>
                <a:latin typeface="Source Sans Pro ExtraLight" panose="020B0303030403020204" pitchFamily="34" charset="0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0" y="6699600"/>
            <a:ext cx="12192000" cy="1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4400" y="0"/>
            <a:ext cx="2664183" cy="1054699"/>
          </a:xfrm>
          <a:prstGeom prst="rect">
            <a:avLst/>
          </a:prstGeom>
        </p:spPr>
      </p:pic>
      <p:sp>
        <p:nvSpPr>
          <p:cNvPr id="23" name="Rechteck 22"/>
          <p:cNvSpPr/>
          <p:nvPr userDrawn="1"/>
        </p:nvSpPr>
        <p:spPr>
          <a:xfrm>
            <a:off x="0" y="5605200"/>
            <a:ext cx="12192000" cy="11361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51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91344" y="5609973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235015" y="5599128"/>
            <a:ext cx="270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78686" y="5599128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-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9322357" y="5605200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6699600"/>
            <a:ext cx="12192000" cy="159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161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54523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424847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2" y="5597550"/>
            <a:ext cx="108629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22619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21872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/>
              <a:t>PM</a:t>
            </a:r>
            <a:endParaRPr lang="de-DE" dirty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7015960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3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21872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/>
              <a:t>PM</a:t>
            </a:r>
            <a:endParaRPr lang="de-DE" dirty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91344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235015" y="5806800"/>
            <a:ext cx="2700000" cy="72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78686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9322357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789475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047" cy="244981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719667" y="3789040"/>
            <a:ext cx="10862733" cy="244616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06126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5281084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302400" y="1123200"/>
            <a:ext cx="5280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122395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33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71592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48029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77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71616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8126400" y="111824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03590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8113184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38485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4248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229465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352657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35265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352643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9402" y="5597550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4424400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8130902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0483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047" cy="244981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719667" y="3789040"/>
            <a:ext cx="10862733" cy="244616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9157019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2736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124745"/>
            <a:ext cx="3456000" cy="511256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124745"/>
            <a:ext cx="3456000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124745"/>
            <a:ext cx="3456000" cy="511405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076532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Oben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1"/>
            <a:ext cx="5280323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6302400" y="1123201"/>
            <a:ext cx="5280000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719667" y="4097790"/>
            <a:ext cx="10862733" cy="213741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98930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1124746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1124744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989139"/>
            <a:ext cx="5278967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989139"/>
            <a:ext cx="5278967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92360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273600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273600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5278967" cy="5112569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124745"/>
            <a:ext cx="5278967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779568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658078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87361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273600"/>
            <a:ext cx="10862733" cy="5963712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724139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5105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lang="de-DE" sz="44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067851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4" y="273050"/>
            <a:ext cx="3901281" cy="116205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2400" b="0"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9404" y="1435102"/>
            <a:ext cx="3901281" cy="4691063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751917" y="273051"/>
            <a:ext cx="6720680" cy="585311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841402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lang="de-DE" sz="2400" dirty="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n-lt"/>
              </a:defRPr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4709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5281084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302400" y="1123200"/>
            <a:ext cx="5280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607290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733" cy="5112000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029287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50011" y="274640"/>
            <a:ext cx="1232389" cy="5962672"/>
          </a:xfrm>
          <a:prstGeom prst="rect">
            <a:avLst/>
          </a:prstGeom>
        </p:spPr>
        <p:txBody>
          <a:bodyPr vert="eaVert" lIns="0" tIns="0"/>
          <a:lstStyle>
            <a:lvl1pPr>
              <a:defRPr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719402" y="274638"/>
            <a:ext cx="9504097" cy="5962674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99600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232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232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89139"/>
            <a:ext cx="4392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89139"/>
            <a:ext cx="4392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 Light" panose="020B04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 Light" panose="020B04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536788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5184577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518457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04191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Source Sans Pro Light"/>
              </a:rPr>
              <a:pPr/>
              <a:t>‹#›</a:t>
            </a:fld>
            <a:endParaRPr lang="de-DE" dirty="0">
              <a:latin typeface="Source Sans Pro Ligh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ource Sans Pro Light"/>
              </a:rPr>
              <a:t>Abteilung</a:t>
            </a:r>
            <a:endParaRPr lang="de-DE" dirty="0">
              <a:latin typeface="Source Sans Pro Ligh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ource Sans Pro Light"/>
              </a:rPr>
              <a:t>Kürzel</a:t>
            </a:r>
            <a:endParaRPr lang="de-DE" dirty="0">
              <a:latin typeface="Source Sans Pro Ligh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390517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390517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169653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169654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989930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89489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89489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68625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68626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Source Sans Pro Light"/>
              </a:rPr>
              <a:pPr/>
              <a:t>‹#›</a:t>
            </a:fld>
            <a:endParaRPr lang="de-DE" dirty="0">
              <a:latin typeface="Source Sans Pro Ligh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ource Sans Pro Light"/>
              </a:rPr>
              <a:t>Abteilung</a:t>
            </a:r>
            <a:endParaRPr lang="de-DE" dirty="0">
              <a:latin typeface="Source Sans Pro Ligh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ource Sans Pro Light"/>
              </a:rPr>
              <a:t>Kürzel</a:t>
            </a:r>
            <a:endParaRPr lang="de-DE" dirty="0">
              <a:latin typeface="Source Sans Pro Ligh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838175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838175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617311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617312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88975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608608" y="5594217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5"/>
            <a:ext cx="6384445" cy="5112568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608608" y="1485224"/>
            <a:ext cx="3960000" cy="39600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43891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3" y="5597550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97955" y="1123200"/>
            <a:ext cx="6384445" cy="5112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3" y="1488557"/>
            <a:ext cx="3960000" cy="3960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0989130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0506" y="4633254"/>
            <a:ext cx="6358101" cy="811530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l">
              <a:buNone/>
              <a:defRPr lang="de-DE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19583" y="5597550"/>
            <a:ext cx="6349023" cy="639762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84162" y="432000"/>
            <a:ext cx="6384445" cy="407712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2" y="1484784"/>
            <a:ext cx="3960000" cy="396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817152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67688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11"/>
          <p:cNvSpPr>
            <a:spLocks noGrp="1"/>
          </p:cNvSpPr>
          <p:nvPr>
            <p:ph sz="quarter" idx="17"/>
          </p:nvPr>
        </p:nvSpPr>
        <p:spPr>
          <a:xfrm>
            <a:off x="3503992" y="1547288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8"/>
          </p:nvPr>
        </p:nvSpPr>
        <p:spPr>
          <a:xfrm>
            <a:off x="6240296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sz="quarter" idx="21"/>
          </p:nvPr>
        </p:nvSpPr>
        <p:spPr>
          <a:xfrm>
            <a:off x="8976600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Inhaltsplatzhalter 11"/>
          <p:cNvSpPr>
            <a:spLocks noGrp="1"/>
          </p:cNvSpPr>
          <p:nvPr>
            <p:ph sz="quarter" idx="22"/>
          </p:nvPr>
        </p:nvSpPr>
        <p:spPr>
          <a:xfrm>
            <a:off x="767688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Inhaltsplatzhalter 11"/>
          <p:cNvSpPr>
            <a:spLocks noGrp="1"/>
          </p:cNvSpPr>
          <p:nvPr>
            <p:ph sz="quarter" idx="23"/>
          </p:nvPr>
        </p:nvSpPr>
        <p:spPr>
          <a:xfrm>
            <a:off x="3503992" y="3718596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Inhaltsplatzhalter 11"/>
          <p:cNvSpPr>
            <a:spLocks noGrp="1"/>
          </p:cNvSpPr>
          <p:nvPr>
            <p:ph sz="quarter" idx="24"/>
          </p:nvPr>
        </p:nvSpPr>
        <p:spPr>
          <a:xfrm>
            <a:off x="6240296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Inhaltsplatzhalter 11"/>
          <p:cNvSpPr>
            <a:spLocks noGrp="1"/>
          </p:cNvSpPr>
          <p:nvPr>
            <p:ph sz="quarter" idx="25"/>
          </p:nvPr>
        </p:nvSpPr>
        <p:spPr>
          <a:xfrm>
            <a:off x="8976600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9"/>
          </p:nvPr>
        </p:nvSpPr>
        <p:spPr>
          <a:xfrm>
            <a:off x="768350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30"/>
          </p:nvPr>
        </p:nvSpPr>
        <p:spPr>
          <a:xfrm>
            <a:off x="3504629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/>
          </p:nvPr>
        </p:nvSpPr>
        <p:spPr>
          <a:xfrm>
            <a:off x="6240296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2"/>
          </p:nvPr>
        </p:nvSpPr>
        <p:spPr>
          <a:xfrm>
            <a:off x="8975963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33"/>
          </p:nvPr>
        </p:nvSpPr>
        <p:spPr>
          <a:xfrm>
            <a:off x="767688" y="5115581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34"/>
          </p:nvPr>
        </p:nvSpPr>
        <p:spPr>
          <a:xfrm>
            <a:off x="3483966" y="5115594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35"/>
          </p:nvPr>
        </p:nvSpPr>
        <p:spPr>
          <a:xfrm>
            <a:off x="6240296" y="5115587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36"/>
          </p:nvPr>
        </p:nvSpPr>
        <p:spPr>
          <a:xfrm>
            <a:off x="8956574" y="5115600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33386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33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71592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213294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269525" y="3889469"/>
            <a:ext cx="23768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</a:rPr>
              <a:t>estos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italia</a:t>
            </a:r>
            <a:r>
              <a:rPr lang="de-DE" baseline="0" dirty="0">
                <a:solidFill>
                  <a:srgbClr val="000000"/>
                </a:solidFill>
              </a:rPr>
              <a:t> srl</a:t>
            </a:r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Via del </a:t>
            </a:r>
            <a:r>
              <a:rPr lang="de-DE" dirty="0" err="1">
                <a:solidFill>
                  <a:srgbClr val="000000"/>
                </a:solidFill>
              </a:rPr>
              <a:t>Cotonificio</a:t>
            </a:r>
            <a:r>
              <a:rPr lang="de-DE" dirty="0">
                <a:solidFill>
                  <a:srgbClr val="000000"/>
                </a:solidFill>
              </a:rPr>
              <a:t>, 37/1</a:t>
            </a:r>
          </a:p>
          <a:p>
            <a:r>
              <a:rPr lang="de-DE" dirty="0">
                <a:solidFill>
                  <a:srgbClr val="000000"/>
                </a:solidFill>
              </a:rPr>
              <a:t>33100 Udine - </a:t>
            </a:r>
            <a:r>
              <a:rPr lang="de-DE" dirty="0" err="1">
                <a:solidFill>
                  <a:srgbClr val="000000"/>
                </a:solidFill>
              </a:rPr>
              <a:t>Italy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Tel: +39 (0432) 546462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Fax: +39 (0432) 425577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Web: </a:t>
            </a:r>
            <a:r>
              <a:rPr lang="de-DE" dirty="0">
                <a:solidFill>
                  <a:srgbClr val="000000"/>
                </a:solidFill>
                <a:hlinkClick r:id="rId3"/>
              </a:rPr>
              <a:t>www.estos.it</a:t>
            </a:r>
            <a:r>
              <a:rPr lang="de-DE" baseline="0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E-Mail: </a:t>
            </a:r>
            <a:r>
              <a:rPr lang="de-DE" dirty="0">
                <a:solidFill>
                  <a:srgbClr val="7DB928"/>
                </a:solidFill>
                <a:hlinkClick r:id="rId4"/>
              </a:rPr>
              <a:t>info@estos.it</a:t>
            </a:r>
            <a:endParaRPr lang="de-DE" dirty="0">
              <a:solidFill>
                <a:srgbClr val="7DB928"/>
              </a:solidFill>
            </a:endParaRPr>
          </a:p>
          <a:p>
            <a:endParaRPr lang="de-DE" dirty="0">
              <a:solidFill>
                <a:srgbClr val="7DB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0516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3374760" y="3728797"/>
            <a:ext cx="5352008" cy="24689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74760" y="1785149"/>
            <a:ext cx="5352008" cy="1033571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b="0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3368620" y="2974501"/>
            <a:ext cx="5352008" cy="598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rgbClr val="4D4D4D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1"/>
            <a:ext cx="2899726" cy="4415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2119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173246" y="2385072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6173246" y="4801017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3359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2206551" y="3582661"/>
            <a:ext cx="3817441" cy="494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88547"/>
            <a:ext cx="2801118" cy="652273"/>
          </a:xfrm>
          <a:prstGeom prst="rect">
            <a:avLst/>
          </a:prstGeom>
        </p:spPr>
      </p:pic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2205749" y="6019376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8" name="Inhaltsplatzhalter 8"/>
          <p:cNvSpPr>
            <a:spLocks noGrp="1"/>
          </p:cNvSpPr>
          <p:nvPr>
            <p:ph sz="quarter" idx="19"/>
          </p:nvPr>
        </p:nvSpPr>
        <p:spPr>
          <a:xfrm>
            <a:off x="6168088" y="1793228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112089" y="1797917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4" name="Inhaltsplatzhalter 14"/>
          <p:cNvSpPr>
            <a:spLocks noGrp="1"/>
          </p:cNvSpPr>
          <p:nvPr>
            <p:ph sz="quarter" idx="21"/>
          </p:nvPr>
        </p:nvSpPr>
        <p:spPr>
          <a:xfrm>
            <a:off x="8111287" y="3593228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8111287" y="2920990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6" name="Inhaltsplatzhalter 8"/>
          <p:cNvSpPr>
            <a:spLocks noGrp="1"/>
          </p:cNvSpPr>
          <p:nvPr>
            <p:ph sz="quarter" idx="23"/>
          </p:nvPr>
        </p:nvSpPr>
        <p:spPr>
          <a:xfrm>
            <a:off x="6168088" y="4210939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112089" y="4215628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8" name="Inhaltsplatzhalter 14"/>
          <p:cNvSpPr>
            <a:spLocks noGrp="1"/>
          </p:cNvSpPr>
          <p:nvPr>
            <p:ph sz="quarter" idx="25"/>
          </p:nvPr>
        </p:nvSpPr>
        <p:spPr>
          <a:xfrm>
            <a:off x="8111287" y="6003042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9" name="Textplatzhalter 4"/>
          <p:cNvSpPr>
            <a:spLocks noGrp="1"/>
          </p:cNvSpPr>
          <p:nvPr>
            <p:ph type="body" sz="quarter" idx="26"/>
          </p:nvPr>
        </p:nvSpPr>
        <p:spPr>
          <a:xfrm>
            <a:off x="8111287" y="533870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92495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bschnittsüberschrift mit Untertietel und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91344" y="5609973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235015" y="5599128"/>
            <a:ext cx="270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78686" y="5599128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9322357" y="5605200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6699600"/>
            <a:ext cx="12192000" cy="159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161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41349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052737"/>
            <a:ext cx="10849205" cy="361238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4665118"/>
            <a:ext cx="10849205" cy="15001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  <a:latin typeface="Frutiger 55 Roman" panose="02000503040000020004" pitchFamily="2" charset="0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553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77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71616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8126400" y="111824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36136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8113184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73872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1028469" y="6540454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Datumsplatzhalter 13"/>
          <p:cNvSpPr>
            <a:spLocks noGrp="1"/>
          </p:cNvSpPr>
          <p:nvPr>
            <p:ph type="dt" sz="half" idx="2"/>
          </p:nvPr>
        </p:nvSpPr>
        <p:spPr>
          <a:xfrm>
            <a:off x="269525" y="6554144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/>
              <a:t>Abt.</a:t>
            </a:r>
            <a:endParaRPr lang="de-DE" dirty="0"/>
          </a:p>
        </p:txBody>
      </p:sp>
      <p:sp>
        <p:nvSpPr>
          <p:cNvPr id="12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1427512" y="655557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37726" y="6525344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2984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2" r:id="rId2"/>
    <p:sldLayoutId id="2147483776" r:id="rId3"/>
    <p:sldLayoutId id="2147483743" r:id="rId4"/>
    <p:sldLayoutId id="2147483744" r:id="rId5"/>
    <p:sldLayoutId id="2147483745" r:id="rId6"/>
    <p:sldLayoutId id="2147483746" r:id="rId7"/>
    <p:sldLayoutId id="2147483758" r:id="rId8"/>
    <p:sldLayoutId id="2147483747" r:id="rId9"/>
    <p:sldLayoutId id="2147483773" r:id="rId10"/>
    <p:sldLayoutId id="2147483777" r:id="rId11"/>
    <p:sldLayoutId id="2147483774" r:id="rId12"/>
    <p:sldLayoutId id="2147483757" r:id="rId13"/>
    <p:sldLayoutId id="2147483748" r:id="rId14"/>
    <p:sldLayoutId id="2147483775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62" r:id="rId24"/>
    <p:sldLayoutId id="2147483763" r:id="rId25"/>
    <p:sldLayoutId id="2147483764" r:id="rId26"/>
    <p:sldLayoutId id="2147483771" r:id="rId27"/>
    <p:sldLayoutId id="2147483767" r:id="rId28"/>
    <p:sldLayoutId id="2147483770" r:id="rId29"/>
    <p:sldLayoutId id="2147483772" r:id="rId30"/>
    <p:sldLayoutId id="2147483781" r:id="rId31"/>
    <p:sldLayoutId id="2147483759" r:id="rId32"/>
    <p:sldLayoutId id="2147483784" r:id="rId33"/>
    <p:sldLayoutId id="2147483783" r:id="rId34"/>
    <p:sldLayoutId id="2147483780" r:id="rId35"/>
    <p:sldLayoutId id="2147483779" r:id="rId36"/>
  </p:sldLayoutIdLst>
  <p:hf hdr="0"/>
  <p:txStyles>
    <p:titleStyle>
      <a:lvl1pPr algn="l" defTabSz="914239" rtl="0" eaLnBrk="1" latinLnBrk="0" hangingPunct="1">
        <a:spcBef>
          <a:spcPct val="0"/>
        </a:spcBef>
        <a:buNone/>
        <a:defRPr sz="3600" b="0" i="0" kern="1200">
          <a:solidFill>
            <a:srgbClr val="7DB928"/>
          </a:solidFill>
          <a:latin typeface="+mj-lt"/>
          <a:ea typeface="+mj-ea"/>
          <a:cs typeface="Arial" pitchFamily="34" charset="0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Frutiger 55 Roman" panose="02000503040000020004" pitchFamily="2" charset="0"/>
          <a:ea typeface="+mn-ea"/>
          <a:cs typeface="Arial" pitchFamily="34" charset="0"/>
        </a:defRPr>
      </a:lvl1pPr>
      <a:lvl2pPr marL="742819" indent="-285700" algn="l" defTabSz="914239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Frutiger 55 Roman" panose="02000503040000020004" pitchFamily="2" charset="0"/>
          <a:ea typeface="+mn-ea"/>
          <a:cs typeface="Arial" pitchFamily="34" charset="0"/>
        </a:defRPr>
      </a:lvl2pPr>
      <a:lvl3pPr marL="1142798" indent="-228560" algn="l" defTabSz="914239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Frutiger 55 Roman" panose="02000503040000020004" pitchFamily="2" charset="0"/>
          <a:ea typeface="+mn-ea"/>
          <a:cs typeface="Arial" pitchFamily="34" charset="0"/>
        </a:defRPr>
      </a:lvl3pPr>
      <a:lvl4pPr marL="1599918" indent="-228560" algn="l" defTabSz="914239" rtl="0" eaLnBrk="1" latinLnBrk="0" hangingPunct="1">
        <a:spcBef>
          <a:spcPct val="20000"/>
        </a:spcBef>
        <a:buClr>
          <a:srgbClr val="4D4D4D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Frutiger 55 Roman" panose="02000503040000020004" pitchFamily="2" charset="0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Clr>
          <a:srgbClr val="4D4D4D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Frutiger 55 Roman" panose="02000503040000020004" pitchFamily="2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1028469" y="6540454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Datumsplatzhalter 13"/>
          <p:cNvSpPr>
            <a:spLocks noGrp="1"/>
          </p:cNvSpPr>
          <p:nvPr>
            <p:ph type="dt" sz="half" idx="2"/>
          </p:nvPr>
        </p:nvSpPr>
        <p:spPr>
          <a:xfrm>
            <a:off x="269525" y="6554144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/>
              <a:t>PM</a:t>
            </a:r>
            <a:endParaRPr lang="de-DE" dirty="0"/>
          </a:p>
        </p:txBody>
      </p:sp>
      <p:sp>
        <p:nvSpPr>
          <p:cNvPr id="12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1427512" y="655557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/>
              <a:t>Raphael Bossek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08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18" r:id="rId33"/>
    <p:sldLayoutId id="2147483819" r:id="rId34"/>
    <p:sldLayoutId id="2147483820" r:id="rId35"/>
    <p:sldLayoutId id="2147483821" r:id="rId36"/>
    <p:sldLayoutId id="2147483822" r:id="rId37"/>
    <p:sldLayoutId id="2147483823" r:id="rId38"/>
    <p:sldLayoutId id="2147483824" r:id="rId39"/>
  </p:sldLayoutIdLst>
  <p:hf sldNum="0" hdr="0" ftr="0" dt="0"/>
  <p:txStyles>
    <p:titleStyle>
      <a:lvl1pPr algn="l" defTabSz="914239" rtl="0" eaLnBrk="1" latinLnBrk="0" hangingPunct="1">
        <a:spcBef>
          <a:spcPct val="0"/>
        </a:spcBef>
        <a:buNone/>
        <a:defRPr sz="3600" b="0" i="0" kern="1200">
          <a:solidFill>
            <a:srgbClr val="7DB928"/>
          </a:solidFill>
          <a:latin typeface="+mj-lt"/>
          <a:ea typeface="+mj-ea"/>
          <a:cs typeface="Source Sans Pro Light" pitchFamily="34" charset="0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8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1pPr>
      <a:lvl2pPr marL="742819" indent="-28570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8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2pPr>
      <a:lvl3pPr marL="1142798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3pPr>
      <a:lvl4pPr marL="1599918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5050102010706020507" pitchFamily="18" charset="2"/>
        <a:buChar char="-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5050102010706020507" pitchFamily="18" charset="2"/>
        <a:buChar char="-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tos.it/su-estos/referenze" TargetMode="External"/><Relationship Id="rId2" Type="http://schemas.openxmlformats.org/officeDocument/2006/relationships/hyperlink" Target="http://www.estos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46.gif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ommerciale@estos.it" TargetMode="Externa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611"/>
            <a:ext cx="12192000" cy="125838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" y="5505531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dirty="0">
                <a:solidFill>
                  <a:schemeClr val="bg1"/>
                </a:solidFill>
                <a:latin typeface="Source Sans Pro" panose="020B0503030403020204" pitchFamily="34" charset="0"/>
              </a:rPr>
              <a:t>Strategie comunicative nella proposta delle integrazioni estos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88173" cy="1368152"/>
          </a:xfrm>
          <a:prstGeom prst="rect">
            <a:avLst/>
          </a:prstGeom>
        </p:spPr>
      </p:pic>
      <p:sp>
        <p:nvSpPr>
          <p:cNvPr id="10" name="Segnaposto contenuto 9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5599611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59051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840527" y="6576803"/>
            <a:ext cx="416348" cy="216000"/>
          </a:xfrm>
        </p:spPr>
        <p:txBody>
          <a:bodyPr/>
          <a:lstStyle/>
          <a:p>
            <a:fld id="{C7C905D0-24F0-4A5D-A8FD-F45F8E9F154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076748" y="419990"/>
            <a:ext cx="8146800" cy="612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4AB9A9"/>
                </a:solidFill>
                <a:ea typeface="+mn-ea"/>
                <a:cs typeface="+mn-cs"/>
              </a:rPr>
              <a:t>Integrazione: How is it made?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2149031" y="4158068"/>
            <a:ext cx="8002234" cy="771568"/>
          </a:xfrm>
          <a:prstGeom prst="roundRect">
            <a:avLst>
              <a:gd name="adj" fmla="val 0"/>
            </a:avLst>
          </a:prstGeom>
          <a:solidFill>
            <a:srgbClr val="4A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2149031" y="5073652"/>
            <a:ext cx="2448272" cy="947636"/>
          </a:xfrm>
          <a:prstGeom prst="roundRect">
            <a:avLst>
              <a:gd name="adj" fmla="val 0"/>
            </a:avLst>
          </a:prstGeom>
          <a:solidFill>
            <a:srgbClr val="FFC0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Source Sans Pro" panose="020B0503030403020204" pitchFamily="34" charset="0"/>
              </a:rPr>
              <a:t>voice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4951915" y="5073652"/>
            <a:ext cx="2527013" cy="947636"/>
          </a:xfrm>
          <a:prstGeom prst="roundRect">
            <a:avLst>
              <a:gd name="adj" fmla="val 0"/>
            </a:avLst>
          </a:prstGeom>
          <a:solidFill>
            <a:srgbClr val="7030A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Source Sans Pro" panose="020B0503030403020204" pitchFamily="34" charset="0"/>
              </a:rPr>
              <a:t>video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7847009" y="5073652"/>
            <a:ext cx="2304256" cy="947636"/>
          </a:xfrm>
          <a:prstGeom prst="roundRect">
            <a:avLst>
              <a:gd name="adj" fmla="val 0"/>
            </a:avLst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>
                <a:latin typeface="Source Sans Pro" panose="020B0503030403020204" pitchFamily="34" charset="0"/>
              </a:rPr>
              <a:t>messagging</a:t>
            </a:r>
            <a:endParaRPr lang="it-IT" sz="3200" dirty="0">
              <a:latin typeface="Source Sans Pro" panose="020B0503030403020204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149031" y="2666129"/>
            <a:ext cx="2448272" cy="1347923"/>
            <a:chOff x="2149031" y="2666129"/>
            <a:chExt cx="2448272" cy="1347923"/>
          </a:xfrm>
        </p:grpSpPr>
        <p:sp>
          <p:nvSpPr>
            <p:cNvPr id="17" name="Rettangolo arrotondato 16"/>
            <p:cNvSpPr/>
            <p:nvPr/>
          </p:nvSpPr>
          <p:spPr>
            <a:xfrm>
              <a:off x="2149031" y="3033191"/>
              <a:ext cx="2448272" cy="980861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10000"/>
                <a:alpha val="5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dirty="0" err="1">
                  <a:latin typeface="Source Sans Pro" panose="020B0503030403020204" pitchFamily="34" charset="0"/>
                </a:rPr>
                <a:t>groupware</a:t>
              </a:r>
              <a:endParaRPr lang="it-IT" sz="3200" dirty="0">
                <a:latin typeface="Source Sans Pro" panose="020B0503030403020204" pitchFamily="34" charset="0"/>
              </a:endParaRPr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633" y="2768555"/>
              <a:ext cx="496468" cy="487424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661" y="2666129"/>
              <a:ext cx="632002" cy="632002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124" y="2727399"/>
              <a:ext cx="527881" cy="527881"/>
            </a:xfrm>
            <a:prstGeom prst="rect">
              <a:avLst/>
            </a:prstGeom>
          </p:spPr>
        </p:pic>
      </p:grpSp>
      <p:grpSp>
        <p:nvGrpSpPr>
          <p:cNvPr id="14" name="Gruppo 13"/>
          <p:cNvGrpSpPr/>
          <p:nvPr/>
        </p:nvGrpSpPr>
        <p:grpSpPr>
          <a:xfrm>
            <a:off x="7847009" y="2605866"/>
            <a:ext cx="2304256" cy="1393165"/>
            <a:chOff x="7847009" y="2605866"/>
            <a:chExt cx="2304256" cy="1393165"/>
          </a:xfrm>
        </p:grpSpPr>
        <p:sp>
          <p:nvSpPr>
            <p:cNvPr id="10" name="Rettangolo arrotondato 9"/>
            <p:cNvSpPr/>
            <p:nvPr/>
          </p:nvSpPr>
          <p:spPr>
            <a:xfrm>
              <a:off x="7847009" y="3033191"/>
              <a:ext cx="2304256" cy="96584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  <a:alpha val="5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dirty="0" err="1">
                  <a:latin typeface="Source Sans Pro" panose="020B0503030403020204" pitchFamily="34" charset="0"/>
                </a:rPr>
                <a:t>databases</a:t>
              </a:r>
              <a:endParaRPr lang="it-IT" sz="3200" dirty="0">
                <a:latin typeface="Source Sans Pro" panose="020B0503030403020204" pitchFamily="34" charset="0"/>
              </a:endParaRP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105" y="2605866"/>
              <a:ext cx="576064" cy="710635"/>
            </a:xfrm>
            <a:prstGeom prst="rect">
              <a:avLst/>
            </a:prstGeom>
          </p:spPr>
        </p:pic>
      </p:grpSp>
      <p:grpSp>
        <p:nvGrpSpPr>
          <p:cNvPr id="13" name="Gruppo 12"/>
          <p:cNvGrpSpPr/>
          <p:nvPr/>
        </p:nvGrpSpPr>
        <p:grpSpPr>
          <a:xfrm>
            <a:off x="4951915" y="2504855"/>
            <a:ext cx="2527013" cy="1509198"/>
            <a:chOff x="4951915" y="2504855"/>
            <a:chExt cx="2527013" cy="1509198"/>
          </a:xfrm>
        </p:grpSpPr>
        <p:sp>
          <p:nvSpPr>
            <p:cNvPr id="12" name="Rettangolo arrotondato 11"/>
            <p:cNvSpPr/>
            <p:nvPr/>
          </p:nvSpPr>
          <p:spPr>
            <a:xfrm>
              <a:off x="4951915" y="3033192"/>
              <a:ext cx="2527013" cy="980861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dirty="0">
                  <a:latin typeface="Source Sans Pro" panose="020B0503030403020204" pitchFamily="34" charset="0"/>
                </a:rPr>
                <a:t>CRM/ERP</a:t>
              </a: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997" y="2504855"/>
              <a:ext cx="814848" cy="796116"/>
            </a:xfrm>
            <a:prstGeom prst="rect">
              <a:avLst/>
            </a:prstGeom>
          </p:spPr>
        </p:pic>
      </p:grpSp>
      <p:pic>
        <p:nvPicPr>
          <p:cNvPr id="25" name="Immagin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5" y="4288061"/>
            <a:ext cx="21050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2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840527" y="6576803"/>
            <a:ext cx="416348" cy="216000"/>
          </a:xfrm>
        </p:spPr>
        <p:txBody>
          <a:bodyPr/>
          <a:lstStyle/>
          <a:p>
            <a:fld id="{C7C905D0-24F0-4A5D-A8FD-F45F8E9F154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076748" y="419990"/>
            <a:ext cx="8146800" cy="612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4AB9A9"/>
                </a:solidFill>
                <a:ea typeface="+mn-ea"/>
                <a:cs typeface="+mn-cs"/>
              </a:rPr>
              <a:t>Integrazione: How is it made?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836333919"/>
              </p:ext>
            </p:extLst>
          </p:nvPr>
        </p:nvGraphicFramePr>
        <p:xfrm>
          <a:off x="2076748" y="1268760"/>
          <a:ext cx="7304360" cy="4797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046775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840527" y="6576803"/>
            <a:ext cx="416348" cy="216000"/>
          </a:xfrm>
        </p:spPr>
        <p:txBody>
          <a:bodyPr/>
          <a:lstStyle/>
          <a:p>
            <a:fld id="{C7C905D0-24F0-4A5D-A8FD-F45F8E9F154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076748" y="419990"/>
            <a:ext cx="8146800" cy="612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4AB9A9"/>
                </a:solidFill>
                <a:ea typeface="+mn-ea"/>
                <a:cs typeface="+mn-cs"/>
              </a:rPr>
              <a:t>Integrazione: Anagrafiche</a:t>
            </a:r>
          </a:p>
        </p:txBody>
      </p:sp>
      <p:pic>
        <p:nvPicPr>
          <p:cNvPr id="3074" name="Picture 2" descr="https://www.estos.com/fileadmin/_processed_/csm_Meta_Browser_iPhone_iPad_rgb_de_f114294bf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48" y="1916832"/>
            <a:ext cx="4038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estos.com/fileadmin/user_upload/images/products/MetaDirectory/Meta_Telefonbu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833849"/>
            <a:ext cx="43529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979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840527" y="6576803"/>
            <a:ext cx="416348" cy="216000"/>
          </a:xfrm>
        </p:spPr>
        <p:txBody>
          <a:bodyPr/>
          <a:lstStyle/>
          <a:p>
            <a:fld id="{C7C905D0-24F0-4A5D-A8FD-F45F8E9F154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487488" y="476672"/>
            <a:ext cx="8146800" cy="612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4AB9A9"/>
                </a:solidFill>
                <a:ea typeface="+mn-ea"/>
                <a:cs typeface="+mn-cs"/>
              </a:rPr>
              <a:t>Integrazione: Azioni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772816"/>
            <a:ext cx="2619375" cy="3514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2132856"/>
            <a:ext cx="2619375" cy="2286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511824" y="2924944"/>
            <a:ext cx="2016224" cy="720080"/>
          </a:xfrm>
          <a:prstGeom prst="rightArrow">
            <a:avLst/>
          </a:prstGeom>
          <a:solidFill>
            <a:srgbClr val="4AB9A9"/>
          </a:solidFill>
          <a:ln>
            <a:solidFill>
              <a:srgbClr val="4DB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85624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840527" y="6576803"/>
            <a:ext cx="416348" cy="216000"/>
          </a:xfrm>
        </p:spPr>
        <p:txBody>
          <a:bodyPr/>
          <a:lstStyle/>
          <a:p>
            <a:fld id="{C7C905D0-24F0-4A5D-A8FD-F45F8E9F154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487488" y="476672"/>
            <a:ext cx="8146800" cy="612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4AB9A9"/>
                </a:solidFill>
                <a:ea typeface="+mn-ea"/>
                <a:cs typeface="+mn-cs"/>
              </a:rPr>
              <a:t>Integrazione: Azioni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484784"/>
            <a:ext cx="8668418" cy="37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3595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840527" y="6576803"/>
            <a:ext cx="416348" cy="216000"/>
          </a:xfrm>
        </p:spPr>
        <p:txBody>
          <a:bodyPr/>
          <a:lstStyle/>
          <a:p>
            <a:fld id="{C7C905D0-24F0-4A5D-A8FD-F45F8E9F154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487488" y="476672"/>
            <a:ext cx="8146800" cy="612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4AB9A9"/>
                </a:solidFill>
                <a:ea typeface="+mn-ea"/>
                <a:cs typeface="+mn-cs"/>
              </a:rPr>
              <a:t>Integrazione: Click To Call / Hotkey Dialing</a:t>
            </a:r>
          </a:p>
        </p:txBody>
      </p:sp>
      <p:pic>
        <p:nvPicPr>
          <p:cNvPr id="5122" name="Picture 2" descr="http://www.windows8blog.it/wp-content/uploads/2013/04/tasto-funzione-F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037308"/>
            <a:ext cx="965788" cy="9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us 7"/>
          <p:cNvSpPr/>
          <p:nvPr/>
        </p:nvSpPr>
        <p:spPr>
          <a:xfrm>
            <a:off x="7032104" y="2276872"/>
            <a:ext cx="410886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Equal 8"/>
          <p:cNvSpPr/>
          <p:nvPr/>
        </p:nvSpPr>
        <p:spPr>
          <a:xfrm>
            <a:off x="9984432" y="2312875"/>
            <a:ext cx="410886" cy="360040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1547812"/>
            <a:ext cx="4724570" cy="1993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824" y="4221088"/>
            <a:ext cx="26193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7471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/>
              <a:t>Punti Forza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03512" y="1340768"/>
            <a:ext cx="6264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Semplice da installare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Si adatta a molteplici scenari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Altamente personalizzabile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Stabile e flessibile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Bassissimi requisiti HW/SW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/>
              <a:t>Basso TCO</a:t>
            </a:r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Sempre aggiornabile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Crea business ricorrente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Vendita servizi professionali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429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Referenze su </a:t>
            </a:r>
            <a:r>
              <a:rPr lang="de-DE" dirty="0">
                <a:hlinkClick r:id="rId2"/>
              </a:rPr>
              <a:t>www.estos.it</a:t>
            </a:r>
            <a:r>
              <a:rPr lang="de-DE" dirty="0"/>
              <a:t> </a:t>
            </a:r>
          </a:p>
        </p:txBody>
      </p:sp>
      <p:pic>
        <p:nvPicPr>
          <p:cNvPr id="2" name="Immagin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26" y="980728"/>
            <a:ext cx="7315547" cy="521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err="1"/>
              <a:t>GF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CL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3" y="293072"/>
            <a:ext cx="8316845" cy="623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81651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50592" y="476672"/>
            <a:ext cx="8146800" cy="612000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Some</a:t>
            </a:r>
            <a:r>
              <a:rPr lang="de-DE" dirty="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our</a:t>
            </a:r>
            <a:r>
              <a:rPr lang="de-DE" dirty="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certifications</a:t>
            </a:r>
            <a:r>
              <a:rPr lang="de-DE" dirty="0">
                <a:solidFill>
                  <a:schemeClr val="tx1"/>
                </a:solidFill>
                <a:latin typeface="Source Sans Pro" panose="020B0503030403020204" pitchFamily="34" charset="0"/>
              </a:rPr>
              <a:t>…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3074" name="Picture 2" descr="http://www.estos.de/uploads/pics/citrix-partner-80-Ci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2" y="5605902"/>
            <a:ext cx="762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stos.de/uploads/pics/k-vmw-09q3-lgo-partner-tech-alli-k_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5219" y="5620674"/>
            <a:ext cx="762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stos.de/uploads/pics/neu-8_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886" y="5605902"/>
            <a:ext cx="762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stos.de/uploads/pics/uni_partner_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946" y="5620674"/>
            <a:ext cx="762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estos.de/uploads/pics/a2p2logo-distri-a2_0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032" y="5605903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estos.de/typo3temp/pics/neu-3_02_8e35cfc2a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688" y="5572549"/>
            <a:ext cx="9525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estos.de/typo3temp/pics/ms-logo-05-ms_02_0f97e1fc8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8846" y="5977376"/>
            <a:ext cx="1428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stos.de/typo3temp/pics/WinServer2012_0ca5960a8e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308" y="4149080"/>
            <a:ext cx="609972" cy="77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tos.de/typo3temp/pics/win8_245339d9d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328" y="4193577"/>
            <a:ext cx="586307" cy="74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der Fiducia IT A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2791" y="4364483"/>
            <a:ext cx="1340860" cy="33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6" y="4285068"/>
            <a:ext cx="1428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3413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 punti di forza delle Unified Communication estos</a:t>
            </a:r>
          </a:p>
        </p:txBody>
      </p:sp>
      <p:sp>
        <p:nvSpPr>
          <p:cNvPr id="4" name="CasellaDiTesto 3"/>
          <p:cNvSpPr txBox="1"/>
          <p:nvPr/>
        </p:nvSpPr>
        <p:spPr>
          <a:xfrm rot="20200597">
            <a:off x="5839952" y="1681871"/>
            <a:ext cx="60953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7DB928"/>
                </a:solidFill>
                <a:latin typeface="+mj-lt"/>
              </a:rPr>
              <a:t>Collaborazione</a:t>
            </a:r>
          </a:p>
          <a:p>
            <a:pPr algn="ctr"/>
            <a:endParaRPr lang="it-IT" sz="3200" b="1" dirty="0">
              <a:latin typeface="+mj-lt"/>
            </a:endParaRPr>
          </a:p>
          <a:p>
            <a:pPr algn="ctr"/>
            <a:r>
              <a:rPr lang="it-IT" sz="3200" b="1" dirty="0">
                <a:latin typeface="+mj-lt"/>
              </a:rPr>
              <a:t>--------------------------------- </a:t>
            </a:r>
          </a:p>
          <a:p>
            <a:pPr algn="ctr"/>
            <a:endParaRPr lang="it-IT" sz="3200" b="1" dirty="0">
              <a:latin typeface="+mj-lt"/>
            </a:endParaRPr>
          </a:p>
          <a:p>
            <a:pPr algn="ctr"/>
            <a:r>
              <a:rPr lang="it-IT" sz="3200" b="1" dirty="0">
                <a:solidFill>
                  <a:srgbClr val="4AB9A9"/>
                </a:solidFill>
                <a:latin typeface="+mj-lt"/>
              </a:rPr>
              <a:t>Integrazione ai processi</a:t>
            </a:r>
          </a:p>
        </p:txBody>
      </p:sp>
      <p:pic>
        <p:nvPicPr>
          <p:cNvPr id="1026" name="Picture 2" descr="https://www.estos.it/fileadmin/_processed_/csm_home_page_bestseller_fe96339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44824"/>
            <a:ext cx="57150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40878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Stefano Chittaro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Account Director Expert Partner International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https://call.estos.it/stefano.chittaro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916832"/>
            <a:ext cx="3112201" cy="40243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896981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225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3392" y="2636912"/>
            <a:ext cx="99845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dirty="0"/>
              <a:t>www.estos.it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399824"/>
            <a:ext cx="25146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273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3352" y="1844824"/>
            <a:ext cx="9577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Per informazioni, live demo e partner </a:t>
            </a:r>
            <a:r>
              <a:rPr lang="it-IT" sz="2000" dirty="0" err="1"/>
              <a:t>program</a:t>
            </a:r>
            <a:r>
              <a:rPr lang="it-IT" sz="2000" dirty="0"/>
              <a:t>, contattate il nostro ufficio commerciale</a:t>
            </a:r>
          </a:p>
          <a:p>
            <a:endParaRPr lang="it-IT" sz="2000" dirty="0"/>
          </a:p>
          <a:p>
            <a:r>
              <a:rPr lang="it-IT" sz="2000" dirty="0"/>
              <a:t>Email: </a:t>
            </a:r>
            <a:r>
              <a:rPr lang="it-IT" sz="2000" dirty="0">
                <a:hlinkClick r:id="rId2"/>
              </a:rPr>
              <a:t>commerciale@estos.it</a:t>
            </a:r>
            <a:endParaRPr lang="it-IT" sz="2000" dirty="0"/>
          </a:p>
          <a:p>
            <a:r>
              <a:rPr lang="it-IT" sz="2000" dirty="0" err="1"/>
              <a:t>Tel</a:t>
            </a:r>
            <a:r>
              <a:rPr lang="it-IT" sz="2000" dirty="0"/>
              <a:t>: +39 (0432) 425578</a:t>
            </a:r>
          </a:p>
          <a:p>
            <a:endParaRPr lang="it-IT" sz="2000" dirty="0"/>
          </a:p>
          <a:p>
            <a:r>
              <a:rPr lang="it-IT" sz="2000" dirty="0" err="1"/>
              <a:t>Resp</a:t>
            </a:r>
            <a:r>
              <a:rPr lang="it-IT" sz="2000" dirty="0"/>
              <a:t>: Elisa Ceraulo</a:t>
            </a:r>
          </a:p>
        </p:txBody>
      </p:sp>
    </p:spTree>
    <p:extLst>
      <p:ext uri="{BB962C8B-B14F-4D97-AF65-F5344CB8AC3E}">
        <p14:creationId xmlns:p14="http://schemas.microsoft.com/office/powerpoint/2010/main" val="35471589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Collaborazione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06" y="1340768"/>
            <a:ext cx="6953387" cy="46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870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47658" y="1412776"/>
            <a:ext cx="5376334" cy="31698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Informazione affidabile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Disponibile su molteplici piattaforme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Influenza da diversi fattori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Reale disponibilità dei colleghi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Collaborazione - Presence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949277"/>
            <a:ext cx="5544616" cy="263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531713"/>
            <a:ext cx="3343275" cy="1762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344" y="2263111"/>
            <a:ext cx="2178414" cy="27915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848" y="2968723"/>
            <a:ext cx="4283943" cy="279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72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47658" y="1412776"/>
            <a:ext cx="5376334" cy="31698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Richiamabile da molteplici interfacce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Integrata ad Outlook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Semplice e veloce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Evita lunghi scambi 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Chat di gruppo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Storico salvabile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Smilies </a:t>
            </a:r>
            <a:r>
              <a:rPr lang="it-IT" dirty="0">
                <a:sym typeface="Wingdings" panose="05000000000000000000" pitchFamily="2" charset="2"/>
              </a:rPr>
              <a:t>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ym typeface="Wingdings" panose="05000000000000000000" pitchFamily="2" charset="2"/>
              </a:rPr>
              <a:t>Convertibile in Audio/Video Chat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Collaborazione - Chat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949277"/>
            <a:ext cx="5544616" cy="2633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2420888"/>
            <a:ext cx="2644303" cy="269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0" y="699278"/>
            <a:ext cx="3105583" cy="847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992" y="355568"/>
            <a:ext cx="2335917" cy="182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087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47658" y="1412776"/>
            <a:ext cx="5376334" cy="31698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Audio e Video di alta qualità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WebRTC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Utilizzabile da desktop a mobile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Da web grazie a ProCall LiveChat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Collaborazione – Audio/VideoChat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949277"/>
            <a:ext cx="5544616" cy="263369"/>
          </a:xfrm>
          <a:prstGeom prst="rect">
            <a:avLst/>
          </a:prstGeom>
        </p:spPr>
      </p:pic>
      <p:pic>
        <p:nvPicPr>
          <p:cNvPr id="1028" name="Picture 4" descr="https://www.estos.it/fileadmin/_processed_/csm_pe5_avchat_fenster_d71a60c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412776"/>
            <a:ext cx="4352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gpht.com/TfJyhHD8vJManry_nrIECFf1HrTxLRG9ygQhIOVqR6yzS9AOhhcySxQ_9Tn6SHSTtBQ=h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31" y="1844824"/>
            <a:ext cx="2316733" cy="38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692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47658" y="1412776"/>
            <a:ext cx="5376334" cy="31698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Integrato nel client ProCall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Bidirezionale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Condivisione e controllo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Lavorazioni «a 4 mani»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Collaborazione – Desktop Sharing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949277"/>
            <a:ext cx="5544616" cy="2633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1052736"/>
            <a:ext cx="5914430" cy="3108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407" y="4563797"/>
            <a:ext cx="26193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886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47658" y="1412776"/>
            <a:ext cx="5376334" cy="31698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Integrato nel client ProCall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Bidirezionale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Condivisione e controllo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Lavorazioni «a 4 mani»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Collaborazione – Journal condiviso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949277"/>
            <a:ext cx="5544616" cy="263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5" y="1595124"/>
            <a:ext cx="1800200" cy="241554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241620" y="2548066"/>
            <a:ext cx="792088" cy="288032"/>
          </a:xfrm>
          <a:prstGeom prst="rightArrow">
            <a:avLst/>
          </a:prstGeom>
          <a:solidFill>
            <a:srgbClr val="4DBBB5"/>
          </a:solidFill>
          <a:ln>
            <a:solidFill>
              <a:srgbClr val="4DB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532" y="1595124"/>
            <a:ext cx="3683536" cy="21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304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4AB9A9"/>
                </a:solidFill>
                <a:ea typeface="+mn-ea"/>
                <a:cs typeface="+mn-cs"/>
              </a:rPr>
              <a:t>Integrazione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22" y="1268760"/>
            <a:ext cx="6665355" cy="44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5972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ESTOS_Master_2015">
  <a:themeElements>
    <a:clrScheme name="estos 2015">
      <a:dk1>
        <a:srgbClr val="000000"/>
      </a:dk1>
      <a:lt1>
        <a:srgbClr val="FFFFFF"/>
      </a:lt1>
      <a:dk2>
        <a:srgbClr val="4DBBB5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7DB928"/>
      </a:hlink>
      <a:folHlink>
        <a:srgbClr val="7DB928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TOS_Master_2015_10.potx" id="{548BD235-F98F-4E64-997C-BBF310085780}" vid="{09DC1EE8-EEF7-471A-AD3A-6C8212EE64A0}"/>
    </a:ext>
  </a:extLst>
</a:theme>
</file>

<file path=ppt/theme/theme2.xml><?xml version="1.0" encoding="utf-8"?>
<a:theme xmlns:a="http://schemas.openxmlformats.org/drawingml/2006/main" name="estos 2015.16 Vorlage">
  <a:themeElements>
    <a:clrScheme name="estos 2015">
      <a:dk1>
        <a:srgbClr val="000000"/>
      </a:dk1>
      <a:lt1>
        <a:srgbClr val="FFFFFF"/>
      </a:lt1>
      <a:dk2>
        <a:srgbClr val="4DBBB5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7DB928"/>
      </a:hlink>
      <a:folHlink>
        <a:srgbClr val="7DB928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6C9C65C-4DE3-4C28-B9E0-A7E5AB258229}" vid="{4D2C30E4-8154-4409-8910-3C2CA3961FBD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estos 2015">
      <a:dk1>
        <a:srgbClr val="000000"/>
      </a:dk1>
      <a:lt1>
        <a:srgbClr val="FFFFFF"/>
      </a:lt1>
      <a:dk2>
        <a:srgbClr val="4DBBB5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7DB928"/>
      </a:hlink>
      <a:folHlink>
        <a:srgbClr val="7DB928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ESTOS_Master_2015</Template>
  <TotalTime>0</TotalTime>
  <Words>270</Words>
  <Application>Microsoft Office PowerPoint</Application>
  <PresentationFormat>Widescreen</PresentationFormat>
  <Paragraphs>95</Paragraphs>
  <Slides>22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FontAwesome</vt:lpstr>
      <vt:lpstr>Frutiger 55 Roman</vt:lpstr>
      <vt:lpstr>Source Sans Pro</vt:lpstr>
      <vt:lpstr>Source Sans Pro ExtraLight</vt:lpstr>
      <vt:lpstr>Source Sans Pro Light</vt:lpstr>
      <vt:lpstr>Symbol</vt:lpstr>
      <vt:lpstr>Wingdings</vt:lpstr>
      <vt:lpstr>ESTOS_Master_2015</vt:lpstr>
      <vt:lpstr>estos 2015.16 Vorlage</vt:lpstr>
      <vt:lpstr>PowerPoint Presentation</vt:lpstr>
      <vt:lpstr>I punti di forza delle Unified Communication estos</vt:lpstr>
      <vt:lpstr>Collaborazione</vt:lpstr>
      <vt:lpstr>Collaborazione - Presence</vt:lpstr>
      <vt:lpstr>Collaborazione - Chat</vt:lpstr>
      <vt:lpstr>Collaborazione – Audio/VideoChat</vt:lpstr>
      <vt:lpstr>Collaborazione – Desktop Sharing</vt:lpstr>
      <vt:lpstr>Collaborazione – Journal condiviso</vt:lpstr>
      <vt:lpstr>Integrazione</vt:lpstr>
      <vt:lpstr>Integrazione: How is it made?</vt:lpstr>
      <vt:lpstr>Integrazione: How is it made?</vt:lpstr>
      <vt:lpstr>Integrazione: Anagrafiche</vt:lpstr>
      <vt:lpstr>Integrazione: Azioni</vt:lpstr>
      <vt:lpstr>Integrazione: Azioni</vt:lpstr>
      <vt:lpstr>Integrazione: Click To Call / Hotkey Dialing</vt:lpstr>
      <vt:lpstr>Punti Forza</vt:lpstr>
      <vt:lpstr>Referenze su www.estos.it </vt:lpstr>
      <vt:lpstr>Portfolio</vt:lpstr>
      <vt:lpstr>Some of our certifications…</vt:lpstr>
      <vt:lpstr>Stefano Chittaro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2015-01-16T13:54:23Z</dcterms:created>
  <dcterms:modified xsi:type="dcterms:W3CDTF">2016-04-27T13:47:49Z</dcterms:modified>
</cp:coreProperties>
</file>