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0" r:id="rId1"/>
    <p:sldMasterId id="2147483785" r:id="rId2"/>
  </p:sldMasterIdLst>
  <p:notesMasterIdLst>
    <p:notesMasterId r:id="rId35"/>
  </p:notesMasterIdLst>
  <p:handoutMasterIdLst>
    <p:handoutMasterId r:id="rId36"/>
  </p:handoutMasterIdLst>
  <p:sldIdLst>
    <p:sldId id="313" r:id="rId3"/>
    <p:sldId id="400" r:id="rId4"/>
    <p:sldId id="386" r:id="rId5"/>
    <p:sldId id="406" r:id="rId6"/>
    <p:sldId id="391" r:id="rId7"/>
    <p:sldId id="390" r:id="rId8"/>
    <p:sldId id="395" r:id="rId9"/>
    <p:sldId id="397" r:id="rId10"/>
    <p:sldId id="407" r:id="rId11"/>
    <p:sldId id="404" r:id="rId12"/>
    <p:sldId id="405" r:id="rId13"/>
    <p:sldId id="408" r:id="rId14"/>
    <p:sldId id="409" r:id="rId15"/>
    <p:sldId id="410" r:id="rId16"/>
    <p:sldId id="411" r:id="rId17"/>
    <p:sldId id="412" r:id="rId18"/>
    <p:sldId id="413" r:id="rId19"/>
    <p:sldId id="376" r:id="rId20"/>
    <p:sldId id="414" r:id="rId21"/>
    <p:sldId id="415" r:id="rId22"/>
    <p:sldId id="416" r:id="rId23"/>
    <p:sldId id="417" r:id="rId24"/>
    <p:sldId id="418" r:id="rId25"/>
    <p:sldId id="419" r:id="rId26"/>
    <p:sldId id="378" r:id="rId27"/>
    <p:sldId id="420" r:id="rId28"/>
    <p:sldId id="358" r:id="rId29"/>
    <p:sldId id="379" r:id="rId30"/>
    <p:sldId id="380" r:id="rId31"/>
    <p:sldId id="381" r:id="rId32"/>
    <p:sldId id="359" r:id="rId33"/>
    <p:sldId id="258" r:id="rId34"/>
  </p:sldIdLst>
  <p:sldSz cx="12192000" cy="6858000"/>
  <p:notesSz cx="6858000" cy="9144000"/>
  <p:defaultTextStyle>
    <a:defPPr>
      <a:defRPr lang="de-DE"/>
    </a:defPPr>
    <a:lvl1pPr marL="0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9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58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77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9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16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35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54" algn="l" defTabSz="91423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BB5"/>
    <a:srgbClr val="4AB9A9"/>
    <a:srgbClr val="7DB928"/>
    <a:srgbClr val="DDDC1F"/>
    <a:srgbClr val="C9E725"/>
    <a:srgbClr val="7EB928"/>
    <a:srgbClr val="EAEAEA"/>
    <a:srgbClr val="2B2B2B"/>
    <a:srgbClr val="C5D431"/>
    <a:srgbClr val="FCEA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6404" autoAdjust="0"/>
  </p:normalViewPr>
  <p:slideViewPr>
    <p:cSldViewPr>
      <p:cViewPr>
        <p:scale>
          <a:sx n="75" d="100"/>
          <a:sy n="75" d="100"/>
        </p:scale>
        <p:origin x="54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8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0"/>
            <a:ext cx="6858000" cy="9716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Kopfzeilenplatzhalter 9"/>
          <p:cNvSpPr>
            <a:spLocks noGrp="1"/>
          </p:cNvSpPr>
          <p:nvPr>
            <p:ph type="hdr" sz="quarter"/>
          </p:nvPr>
        </p:nvSpPr>
        <p:spPr>
          <a:xfrm>
            <a:off x="548680" y="272256"/>
            <a:ext cx="5760640" cy="459317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/>
            </a:lvl1pPr>
          </a:lstStyle>
          <a:p>
            <a:endParaRPr lang="de-DE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Datumsplatzhalter 18"/>
          <p:cNvSpPr>
            <a:spLocks noGrp="1"/>
          </p:cNvSpPr>
          <p:nvPr>
            <p:ph type="dt" sz="quarter" idx="1"/>
          </p:nvPr>
        </p:nvSpPr>
        <p:spPr>
          <a:xfrm>
            <a:off x="155303" y="8545465"/>
            <a:ext cx="1120634" cy="288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3"/>
          </p:nvPr>
        </p:nvSpPr>
        <p:spPr>
          <a:xfrm>
            <a:off x="6004012" y="8572195"/>
            <a:ext cx="378042" cy="2612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/>
            </a:lvl1pPr>
          </a:lstStyle>
          <a:p>
            <a:pPr algn="l"/>
            <a:fld id="{696429D2-D6DE-4168-B118-B6DE597E9EEE}" type="slidenum">
              <a:rPr lang="de-DE" sz="1000" smtClean="0">
                <a:solidFill>
                  <a:srgbClr val="4D4D4D"/>
                </a:solidFill>
              </a:rPr>
              <a:pPr algn="l"/>
              <a:t>‹#›</a:t>
            </a:fld>
            <a:endParaRPr lang="de-DE" sz="1000" dirty="0">
              <a:solidFill>
                <a:srgbClr val="4D4D4D"/>
              </a:solidFill>
            </a:endParaRPr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2"/>
          </p:nvPr>
        </p:nvSpPr>
        <p:spPr>
          <a:xfrm>
            <a:off x="1275937" y="8545466"/>
            <a:ext cx="1588286" cy="288000"/>
          </a:xfrm>
          <a:prstGeom prst="rect">
            <a:avLst/>
          </a:prstGeom>
        </p:spPr>
        <p:txBody>
          <a:bodyPr vert="horz" lIns="36000" tIns="0" rIns="0" bIns="0" rtlCol="0" anchor="ctr"/>
          <a:lstStyle>
            <a:lvl1pPr algn="l">
              <a:defRPr sz="1200"/>
            </a:lvl1pPr>
          </a:lstStyle>
          <a:p>
            <a:endParaRPr lang="de-DE" sz="1000" dirty="0">
              <a:solidFill>
                <a:srgbClr val="4D4D4D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65" y="8612304"/>
            <a:ext cx="724070" cy="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1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0" y="0"/>
            <a:ext cx="6858000" cy="3995937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40481" y="323528"/>
            <a:ext cx="5977037" cy="336283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134634" y="3995937"/>
            <a:ext cx="6588732" cy="4992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29605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80147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400736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2pPr>
    <a:lvl3pPr marL="801472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3pPr>
    <a:lvl4pPr marL="1202207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4pPr>
    <a:lvl5pPr marL="1602943" algn="l" defTabSz="801472" rtl="0" eaLnBrk="1" latinLnBrk="0" hangingPunct="1">
      <a:defRPr sz="1100" kern="1200">
        <a:solidFill>
          <a:schemeClr val="tx1"/>
        </a:solidFill>
        <a:latin typeface="Frutiger 55 Roman"/>
        <a:ea typeface="+mn-ea"/>
        <a:cs typeface="+mn-cs"/>
      </a:defRPr>
    </a:lvl5pPr>
    <a:lvl6pPr marL="2003679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4415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5151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05886" algn="l" defTabSz="80147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6213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Prima </a:t>
            </a:r>
            <a:r>
              <a:rPr lang="de-DE" dirty="0" err="1"/>
              <a:t>parte</a:t>
            </a:r>
            <a:endParaRPr lang="de-DE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45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014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/>
              <a:t>Seconda</a:t>
            </a:r>
            <a:r>
              <a:rPr lang="de-DE" dirty="0"/>
              <a:t> Parte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32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tos.it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hyperlink" Target="mailto:info@estos.it" TargetMode="Externa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1800200" y="0"/>
            <a:ext cx="3359696" cy="126876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844824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b="0" dirty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802129" y="3717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605200"/>
            <a:ext cx="3168000" cy="720000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605200"/>
            <a:ext cx="3168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605200"/>
            <a:ext cx="3168949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54" y="308243"/>
            <a:ext cx="2801118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27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73432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502927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434203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07136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3356299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19734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99476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949360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9910987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2011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491832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39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21179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361400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902109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96325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" panose="020B05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378081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685860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Abteilung</a:t>
            </a:r>
            <a:endParaRPr lang="de-DE" dirty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78193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+mn-lt"/>
              </a:rPr>
              <a:pPr/>
              <a:t>‹#›</a:t>
            </a:fld>
            <a:endParaRPr lang="de-DE" dirty="0">
              <a:latin typeface="+mn-l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Abteilung</a:t>
            </a:r>
            <a:endParaRPr lang="de-DE" dirty="0">
              <a:latin typeface="+mn-l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+mn-lt"/>
              </a:rPr>
              <a:t>Kürzel</a:t>
            </a:r>
            <a:endParaRPr lang="de-DE" dirty="0">
              <a:latin typeface="+mn-l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12458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17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552471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36517704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55595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3307440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278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estos</a:t>
            </a:r>
            <a:r>
              <a:rPr lang="de-DE" baseline="0" dirty="0"/>
              <a:t> Srl</a:t>
            </a:r>
          </a:p>
          <a:p>
            <a:r>
              <a:rPr lang="de-DE" baseline="0" dirty="0"/>
              <a:t>Via del </a:t>
            </a:r>
            <a:r>
              <a:rPr lang="de-DE" baseline="0" dirty="0" err="1"/>
              <a:t>Cotonificio</a:t>
            </a:r>
            <a:r>
              <a:rPr lang="de-DE" baseline="0" dirty="0"/>
              <a:t> 37/1</a:t>
            </a:r>
          </a:p>
          <a:p>
            <a:r>
              <a:rPr lang="de-DE" baseline="0" dirty="0"/>
              <a:t>33100 Udine</a:t>
            </a:r>
          </a:p>
          <a:p>
            <a:endParaRPr lang="de-DE" baseline="0" dirty="0"/>
          </a:p>
          <a:p>
            <a:r>
              <a:rPr lang="de-DE" baseline="0" dirty="0"/>
              <a:t>Tel: +39 (0432) 546462</a:t>
            </a:r>
            <a:endParaRPr lang="de-DE" dirty="0"/>
          </a:p>
          <a:p>
            <a:pPr marL="0" marR="0" indent="0" algn="l" defTabSz="9142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Fax: +39 (0432) 425577</a:t>
            </a:r>
          </a:p>
          <a:p>
            <a:endParaRPr lang="de-DE" dirty="0"/>
          </a:p>
          <a:p>
            <a:r>
              <a:rPr lang="de-DE" dirty="0"/>
              <a:t>Web:</a:t>
            </a:r>
            <a:r>
              <a:rPr lang="de-DE" baseline="0" dirty="0"/>
              <a:t> www.estos.it</a:t>
            </a:r>
            <a:endParaRPr lang="de-DE" dirty="0"/>
          </a:p>
          <a:p>
            <a:r>
              <a:rPr lang="de-DE" dirty="0"/>
              <a:t>E-Mail: </a:t>
            </a:r>
            <a:r>
              <a:rPr lang="de-DE" dirty="0">
                <a:solidFill>
                  <a:srgbClr val="7DB928"/>
                </a:solidFill>
              </a:rPr>
              <a:t>info@estos.it</a:t>
            </a:r>
          </a:p>
        </p:txBody>
      </p:sp>
    </p:spTree>
    <p:extLst>
      <p:ext uri="{BB962C8B-B14F-4D97-AF65-F5344CB8AC3E}">
        <p14:creationId xmlns:p14="http://schemas.microsoft.com/office/powerpoint/2010/main" val="211867811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_no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465492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0" y="0"/>
            <a:ext cx="12192000" cy="1629368"/>
            <a:chOff x="0" y="0"/>
            <a:chExt cx="12192000" cy="1629368"/>
          </a:xfrm>
        </p:grpSpPr>
        <p:sp>
          <p:nvSpPr>
            <p:cNvPr id="19" name="Rechteck 18"/>
            <p:cNvSpPr/>
            <p:nvPr userDrawn="1"/>
          </p:nvSpPr>
          <p:spPr>
            <a:xfrm>
              <a:off x="0" y="0"/>
              <a:ext cx="12192000" cy="1629368"/>
            </a:xfrm>
            <a:prstGeom prst="rect">
              <a:avLst/>
            </a:prstGeom>
            <a:gradFill>
              <a:gsLst>
                <a:gs pos="0">
                  <a:srgbClr val="FCEA10">
                    <a:alpha val="80000"/>
                  </a:srgbClr>
                </a:gs>
                <a:gs pos="35000">
                  <a:srgbClr val="C5D431">
                    <a:lumMod val="100000"/>
                    <a:alpha val="80000"/>
                  </a:srgbClr>
                </a:gs>
                <a:gs pos="66000">
                  <a:srgbClr val="7DB928">
                    <a:alpha val="80000"/>
                  </a:srgbClr>
                </a:gs>
                <a:gs pos="100000">
                  <a:srgbClr val="4DBBB5">
                    <a:alpha val="80000"/>
                  </a:srgb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0" name="Grafik 1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04312" y="488547"/>
              <a:ext cx="2801118" cy="652273"/>
            </a:xfrm>
            <a:prstGeom prst="rect">
              <a:avLst/>
            </a:prstGeom>
          </p:spPr>
        </p:pic>
        <p:grpSp>
          <p:nvGrpSpPr>
            <p:cNvPr id="21" name="Gruppieren 20"/>
            <p:cNvGrpSpPr/>
            <p:nvPr userDrawn="1"/>
          </p:nvGrpSpPr>
          <p:grpSpPr>
            <a:xfrm>
              <a:off x="703625" y="584040"/>
              <a:ext cx="3186200" cy="556780"/>
              <a:chOff x="695400" y="585853"/>
              <a:chExt cx="3186200" cy="556780"/>
            </a:xfrm>
          </p:grpSpPr>
          <p:sp>
            <p:nvSpPr>
              <p:cNvPr id="22" name="Ellipse 21"/>
              <p:cNvSpPr/>
              <p:nvPr userDrawn="1"/>
            </p:nvSpPr>
            <p:spPr>
              <a:xfrm>
                <a:off x="6954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</a:t>
                </a:r>
                <a:endParaRPr lang="de-DE" sz="2400" dirty="0"/>
              </a:p>
            </p:txBody>
          </p:sp>
          <p:sp>
            <p:nvSpPr>
              <p:cNvPr id="23" name="Ellipse 22"/>
              <p:cNvSpPr/>
              <p:nvPr userDrawn="1"/>
            </p:nvSpPr>
            <p:spPr>
              <a:xfrm>
                <a:off x="13569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</a:t>
                </a:r>
                <a:endParaRPr lang="de-DE" sz="2400" dirty="0"/>
              </a:p>
            </p:txBody>
          </p:sp>
          <p:sp>
            <p:nvSpPr>
              <p:cNvPr id="24" name="Ellipse 23"/>
              <p:cNvSpPr/>
              <p:nvPr userDrawn="1"/>
            </p:nvSpPr>
            <p:spPr>
              <a:xfrm>
                <a:off x="20185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</a:t>
                </a:r>
                <a:endParaRPr lang="de-DE" sz="2400" dirty="0"/>
              </a:p>
            </p:txBody>
          </p:sp>
          <p:sp>
            <p:nvSpPr>
              <p:cNvPr id="25" name="Ellipse 24"/>
              <p:cNvSpPr/>
              <p:nvPr userDrawn="1"/>
            </p:nvSpPr>
            <p:spPr>
              <a:xfrm>
                <a:off x="2680050" y="58585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</a:t>
                </a:r>
                <a:endParaRPr lang="de-DE" sz="2400" dirty="0"/>
              </a:p>
            </p:txBody>
          </p:sp>
          <p:sp>
            <p:nvSpPr>
              <p:cNvPr id="26" name="Ellipse 25"/>
              <p:cNvSpPr/>
              <p:nvPr userDrawn="1"/>
            </p:nvSpPr>
            <p:spPr>
              <a:xfrm>
                <a:off x="3341600" y="602633"/>
                <a:ext cx="540000" cy="540000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2400" dirty="0">
                    <a:solidFill>
                      <a:schemeClr val="bg1"/>
                    </a:solidFill>
                    <a:latin typeface="FontAwesome" pitchFamily="2" charset="0"/>
                  </a:rPr>
                  <a:t></a:t>
                </a:r>
                <a:endParaRPr lang="de-DE" sz="2400" dirty="0"/>
              </a:p>
            </p:txBody>
          </p:sp>
        </p:grpSp>
      </p:grp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85507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2283281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0"/>
            <a:ext cx="12192000" cy="1629368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grpSp>
        <p:nvGrpSpPr>
          <p:cNvPr id="21" name="Gruppieren 20"/>
          <p:cNvGrpSpPr/>
          <p:nvPr userDrawn="1"/>
        </p:nvGrpSpPr>
        <p:grpSpPr>
          <a:xfrm>
            <a:off x="703625" y="584040"/>
            <a:ext cx="3186200" cy="556780"/>
            <a:chOff x="695400" y="585853"/>
            <a:chExt cx="3186200" cy="556780"/>
          </a:xfrm>
        </p:grpSpPr>
        <p:sp>
          <p:nvSpPr>
            <p:cNvPr id="22" name="Ellipse 21"/>
            <p:cNvSpPr/>
            <p:nvPr userDrawn="1"/>
          </p:nvSpPr>
          <p:spPr>
            <a:xfrm>
              <a:off x="6954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</a:t>
              </a:r>
              <a:endParaRPr lang="de-DE" sz="2400" dirty="0"/>
            </a:p>
          </p:txBody>
        </p:sp>
        <p:sp>
          <p:nvSpPr>
            <p:cNvPr id="23" name="Ellipse 22"/>
            <p:cNvSpPr/>
            <p:nvPr userDrawn="1"/>
          </p:nvSpPr>
          <p:spPr>
            <a:xfrm>
              <a:off x="13569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</a:t>
              </a:r>
              <a:endParaRPr lang="de-DE" sz="2400" dirty="0"/>
            </a:p>
          </p:txBody>
        </p:sp>
        <p:sp>
          <p:nvSpPr>
            <p:cNvPr id="24" name="Ellipse 23"/>
            <p:cNvSpPr/>
            <p:nvPr userDrawn="1"/>
          </p:nvSpPr>
          <p:spPr>
            <a:xfrm>
              <a:off x="20185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</a:t>
              </a:r>
              <a:endParaRPr lang="de-DE" sz="2400" dirty="0"/>
            </a:p>
          </p:txBody>
        </p:sp>
        <p:sp>
          <p:nvSpPr>
            <p:cNvPr id="25" name="Ellipse 24"/>
            <p:cNvSpPr/>
            <p:nvPr userDrawn="1"/>
          </p:nvSpPr>
          <p:spPr>
            <a:xfrm>
              <a:off x="2680050" y="58585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</a:t>
              </a:r>
              <a:endParaRPr lang="de-DE" sz="2400" dirty="0"/>
            </a:p>
          </p:txBody>
        </p:sp>
        <p:sp>
          <p:nvSpPr>
            <p:cNvPr id="26" name="Ellipse 25"/>
            <p:cNvSpPr/>
            <p:nvPr userDrawn="1"/>
          </p:nvSpPr>
          <p:spPr>
            <a:xfrm>
              <a:off x="3341600" y="602633"/>
              <a:ext cx="540000" cy="540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400" dirty="0">
                  <a:solidFill>
                    <a:schemeClr val="bg1"/>
                  </a:solidFill>
                  <a:latin typeface="FontAwesome" pitchFamily="2" charset="0"/>
                </a:rPr>
                <a:t></a:t>
              </a:r>
              <a:endParaRPr lang="de-DE" sz="2400" dirty="0"/>
            </a:p>
          </p:txBody>
        </p:sp>
      </p:grp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0503768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014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/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gradFill>
            <a:gsLst>
              <a:gs pos="0">
                <a:srgbClr val="FCEA10">
                  <a:alpha val="80000"/>
                </a:srgbClr>
              </a:gs>
              <a:gs pos="35000">
                <a:srgbClr val="C5D431">
                  <a:lumMod val="100000"/>
                  <a:alpha val="80000"/>
                </a:srgbClr>
              </a:gs>
              <a:gs pos="66000">
                <a:srgbClr val="7DB928">
                  <a:alpha val="80000"/>
                </a:srgbClr>
              </a:gs>
              <a:gs pos="100000">
                <a:srgbClr val="4DBBB5">
                  <a:alpha val="80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rgbClr val="FFFFFF"/>
              </a:solidFill>
              <a:latin typeface="Source Sans Pro ExtraLight" panose="020B0303030403020204" pitchFamily="34" charset="0"/>
            </a:endParaRPr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96000" y="1388032"/>
            <a:ext cx="10800000" cy="1319336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ctr">
              <a:defRPr lang="de-DE" sz="4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1776000" y="2781032"/>
            <a:ext cx="8640000" cy="936000"/>
          </a:xfrm>
          <a:prstGeom prst="rect">
            <a:avLst/>
          </a:prstGeom>
        </p:spPr>
        <p:txBody>
          <a:bodyPr lIns="0" tIns="40074" rIns="0" bIns="40074" anchor="t">
            <a:normAutofit/>
          </a:bodyPr>
          <a:lstStyle>
            <a:lvl1pPr marL="0" indent="0" algn="ctr">
              <a:buNone/>
              <a:defRPr lang="en-US" sz="2800" dirty="0">
                <a:solidFill>
                  <a:schemeClr val="bg1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1" y="332656"/>
            <a:ext cx="2801118" cy="652273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84512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54191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014_VorausDenkenVorausHandel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554400" y="1712137"/>
            <a:ext cx="6693728" cy="131933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rIns="0" anchor="b">
            <a:normAutofit/>
          </a:bodyPr>
          <a:lstStyle>
            <a:lvl1pPr algn="l">
              <a:defRPr lang="de-DE" sz="4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554400" y="3031472"/>
            <a:ext cx="6693728" cy="205371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lIns="0" tIns="40074" rIns="0" bIns="40074" anchor="t">
            <a:normAutofit/>
          </a:bodyPr>
          <a:lstStyle>
            <a:lvl1pPr marL="0" indent="0" algn="l">
              <a:buNone/>
              <a:defRPr lang="en-US" sz="2800" dirty="0">
                <a:solidFill>
                  <a:srgbClr val="2B2B2B"/>
                </a:solidFill>
                <a:latin typeface="Source Sans Pro ExtraLight" panose="020B0303030403020204" pitchFamily="34" charset="0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0" y="6699600"/>
            <a:ext cx="12192000" cy="1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4400" y="0"/>
            <a:ext cx="2664183" cy="1054699"/>
          </a:xfrm>
          <a:prstGeom prst="rect">
            <a:avLst/>
          </a:prstGeom>
        </p:spPr>
      </p:pic>
      <p:sp>
        <p:nvSpPr>
          <p:cNvPr id="23" name="Rechteck 22"/>
          <p:cNvSpPr/>
          <p:nvPr userDrawn="1"/>
        </p:nvSpPr>
        <p:spPr>
          <a:xfrm>
            <a:off x="0" y="5605200"/>
            <a:ext cx="12192000" cy="11361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2" name="Rechteck 21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0510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-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4523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424847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2" y="5597550"/>
            <a:ext cx="108629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226192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720000" y="5806800"/>
            <a:ext cx="3168000" cy="7200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marL="0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1pPr>
            <a:lvl2pPr marL="457119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2pPr>
            <a:lvl3pPr marL="91423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3pPr>
            <a:lvl4pPr marL="1371358" indent="0" algn="ctr">
              <a:buNone/>
              <a:defRPr lang="de-DE" sz="1800" smtClean="0">
                <a:solidFill>
                  <a:srgbClr val="7DB928"/>
                </a:solidFill>
                <a:latin typeface="+mn-lt"/>
              </a:defRPr>
            </a:lvl4pPr>
            <a:lvl5pPr marL="1828477" indent="0" algn="ctr">
              <a:buNone/>
              <a:defRPr lang="de-DE" sz="1800" dirty="0">
                <a:solidFill>
                  <a:srgbClr val="7DB928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4512000" y="5806800"/>
            <a:ext cx="3168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8400255" y="5806800"/>
            <a:ext cx="3168949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70159603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 mit Untertietel und 3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21872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0" y="6732000"/>
            <a:ext cx="12192000" cy="12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26" name="Datumsplatzhalter 25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8" name="Foliennummernplatzhalter 2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806800"/>
            <a:ext cx="2700000" cy="720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806800"/>
            <a:ext cx="2700000" cy="72008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7894754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706126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1122395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48029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9503590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238485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4248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229465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mit L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11232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989139"/>
            <a:ext cx="3456000" cy="352657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989139"/>
            <a:ext cx="3456000" cy="352657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990800"/>
            <a:ext cx="3456000" cy="3526432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11232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7"/>
          </p:nvPr>
        </p:nvSpPr>
        <p:spPr>
          <a:xfrm>
            <a:off x="719402" y="5597550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4424400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8130902" y="5612758"/>
            <a:ext cx="3456598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804836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047" cy="2449816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719667" y="3789040"/>
            <a:ext cx="10862733" cy="244616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157019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Vergleiche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720000" y="273600"/>
            <a:ext cx="3456000" cy="639883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42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720000" y="1124745"/>
            <a:ext cx="3456000" cy="511256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4424400" y="1124745"/>
            <a:ext cx="3456000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Inhaltsplatzhalter 15"/>
          <p:cNvSpPr>
            <a:spLocks noGrp="1"/>
          </p:cNvSpPr>
          <p:nvPr>
            <p:ph sz="quarter" idx="15"/>
          </p:nvPr>
        </p:nvSpPr>
        <p:spPr>
          <a:xfrm>
            <a:off x="8114400" y="1124745"/>
            <a:ext cx="3456000" cy="511405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4"/>
          <p:cNvSpPr>
            <a:spLocks noGrp="1"/>
          </p:cNvSpPr>
          <p:nvPr>
            <p:ph type="body" sz="quarter" idx="16"/>
          </p:nvPr>
        </p:nvSpPr>
        <p:spPr>
          <a:xfrm>
            <a:off x="8114400" y="273600"/>
            <a:ext cx="3456000" cy="6397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7076532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Oben Oben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1"/>
            <a:ext cx="5280323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6302400" y="1123201"/>
            <a:ext cx="5280000" cy="2775581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719667" y="4097790"/>
            <a:ext cx="10862733" cy="213741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498930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1124746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1124744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989139"/>
            <a:ext cx="5278967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989139"/>
            <a:ext cx="5278967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92360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19403" y="273600"/>
            <a:ext cx="5280000" cy="639883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02401" y="273600"/>
            <a:ext cx="5279231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5278967" cy="5112569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6302401" y="1124745"/>
            <a:ext cx="5278967" cy="511257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779568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4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0658078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4873618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273600"/>
            <a:ext cx="10862733" cy="5963712"/>
          </a:xfrm>
          <a:prstGeom prst="rect">
            <a:avLst/>
          </a:prstGeom>
        </p:spPr>
        <p:txBody>
          <a:bodyPr tIns="0" rIns="0" bIns="0" anchor="t">
            <a:normAutofit/>
          </a:bodyPr>
          <a:lstStyle>
            <a:lvl1pPr marL="0" indent="0">
              <a:lnSpc>
                <a:spcPct val="150000"/>
              </a:lnSpc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8724139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1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51052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lang="de-DE" sz="44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7067851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404" y="273050"/>
            <a:ext cx="3901281" cy="1162050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sz="2400" b="0"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19404" y="1435102"/>
            <a:ext cx="3901281" cy="4691063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751917" y="273051"/>
            <a:ext cx="6720680" cy="585311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3841402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algn="l">
              <a:defRPr lang="de-DE" sz="2400" dirty="0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 lIns="80147" tIns="40074" rIns="80147" bIns="40074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n-lt"/>
              </a:defRPr>
            </a:lvl1pPr>
            <a:lvl2pPr marL="436361" indent="0">
              <a:buNone/>
              <a:defRPr sz="2600"/>
            </a:lvl2pPr>
            <a:lvl3pPr marL="872722" indent="0">
              <a:buNone/>
              <a:defRPr sz="2300"/>
            </a:lvl3pPr>
            <a:lvl4pPr marL="1309083" indent="0">
              <a:buNone/>
              <a:defRPr sz="1900"/>
            </a:lvl4pPr>
            <a:lvl5pPr marL="1745445" indent="0">
              <a:buNone/>
              <a:defRPr sz="1900"/>
            </a:lvl5pPr>
            <a:lvl6pPr marL="2181806" indent="0">
              <a:buNone/>
              <a:defRPr sz="1900"/>
            </a:lvl6pPr>
            <a:lvl7pPr marL="2618167" indent="0">
              <a:buNone/>
              <a:defRPr sz="1900"/>
            </a:lvl7pPr>
            <a:lvl8pPr marL="3054529" indent="0">
              <a:buNone/>
              <a:defRPr sz="1900"/>
            </a:lvl8pPr>
            <a:lvl9pPr marL="3490890" indent="0">
              <a:buNone/>
              <a:defRPr sz="19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432450"/>
            <a:ext cx="7315200" cy="804862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2pPr marL="436361" indent="0">
              <a:buNone/>
              <a:defRPr sz="1100"/>
            </a:lvl2pPr>
            <a:lvl3pPr marL="872722" indent="0">
              <a:buNone/>
              <a:defRPr sz="1000"/>
            </a:lvl3pPr>
            <a:lvl4pPr marL="1309083" indent="0">
              <a:buNone/>
              <a:defRPr sz="900"/>
            </a:lvl4pPr>
            <a:lvl5pPr marL="1745445" indent="0">
              <a:buNone/>
              <a:defRPr sz="900"/>
            </a:lvl5pPr>
            <a:lvl6pPr marL="2181806" indent="0">
              <a:buNone/>
              <a:defRPr sz="900"/>
            </a:lvl6pPr>
            <a:lvl7pPr marL="2618167" indent="0">
              <a:buNone/>
              <a:defRPr sz="900"/>
            </a:lvl7pPr>
            <a:lvl8pPr marL="3054529" indent="0">
              <a:buNone/>
              <a:defRPr sz="900"/>
            </a:lvl8pPr>
            <a:lvl9pPr marL="349089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4709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5281084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302400" y="1123200"/>
            <a:ext cx="5280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607290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10862733" cy="5112000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0029287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10350011" y="274640"/>
            <a:ext cx="1232389" cy="5962672"/>
          </a:xfrm>
          <a:prstGeom prst="rect">
            <a:avLst/>
          </a:prstGeom>
        </p:spPr>
        <p:txBody>
          <a:bodyPr vert="eaVert" lIns="0" tIns="0"/>
          <a:lstStyle>
            <a:lvl1pPr>
              <a:defRPr>
                <a:solidFill>
                  <a:srgbClr val="7DB928"/>
                </a:solidFill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719402" y="274638"/>
            <a:ext cx="9504097" cy="5962674"/>
          </a:xfrm>
          <a:prstGeom prst="rect">
            <a:avLst/>
          </a:prstGeom>
        </p:spPr>
        <p:txBody>
          <a:bodyPr vert="vert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599600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232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232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89139"/>
            <a:ext cx="4392000" cy="4248174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89139"/>
            <a:ext cx="4392000" cy="4248175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2395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Source Sans Pro Light" panose="020B0403030403020204" pitchFamily="34" charset="0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536788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5184577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5184578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604191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 oh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273600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273600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052736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052737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273600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‹#›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Abteilung</a:t>
            </a:r>
            <a:endParaRPr lang="de-DE" dirty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390517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390517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169653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169654"/>
            <a:ext cx="4392000" cy="2016223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390517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9989930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mi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2"/>
          <p:cNvSpPr>
            <a:spLocks noGrp="1"/>
          </p:cNvSpPr>
          <p:nvPr>
            <p:ph type="body" idx="1"/>
          </p:nvPr>
        </p:nvSpPr>
        <p:spPr>
          <a:xfrm>
            <a:off x="1692000" y="1189489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200000" y="1189489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Inhaltsplatzhalter 6"/>
          <p:cNvSpPr>
            <a:spLocks noGrp="1"/>
          </p:cNvSpPr>
          <p:nvPr>
            <p:ph sz="quarter" idx="13"/>
          </p:nvPr>
        </p:nvSpPr>
        <p:spPr>
          <a:xfrm>
            <a:off x="1692000" y="1968625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200000" y="1968626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Inhaltsplatzhalter 18"/>
          <p:cNvSpPr>
            <a:spLocks noGrp="1"/>
          </p:cNvSpPr>
          <p:nvPr>
            <p:ph sz="quarter" idx="15"/>
          </p:nvPr>
        </p:nvSpPr>
        <p:spPr>
          <a:xfrm>
            <a:off x="720725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Inhaltsplatzhalter 18"/>
          <p:cNvSpPr>
            <a:spLocks noGrp="1"/>
          </p:cNvSpPr>
          <p:nvPr>
            <p:ph sz="quarter" idx="16"/>
          </p:nvPr>
        </p:nvSpPr>
        <p:spPr>
          <a:xfrm>
            <a:off x="6228222" y="1189489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Foliennummernplatzhalter 2"/>
          <p:cNvSpPr txBox="1">
            <a:spLocks/>
          </p:cNvSpPr>
          <p:nvPr userDrawn="1"/>
        </p:nvSpPr>
        <p:spPr>
          <a:xfrm>
            <a:off x="11082530" y="9693720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C905D0-24F0-4A5D-A8FD-F45F8E9F1544}" type="slidenum">
              <a:rPr lang="de-DE" smtClean="0">
                <a:latin typeface="Source Sans Pro Light"/>
              </a:rPr>
              <a:pPr/>
              <a:t>‹#›</a:t>
            </a:fld>
            <a:endParaRPr lang="de-DE" dirty="0">
              <a:latin typeface="Source Sans Pro Light"/>
            </a:endParaRPr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263352" y="9693720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r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Abteilung</a:t>
            </a:r>
            <a:endParaRPr lang="de-DE" dirty="0">
              <a:latin typeface="Source Sans Pro Light"/>
            </a:endParaRPr>
          </a:p>
        </p:txBody>
      </p:sp>
      <p:sp>
        <p:nvSpPr>
          <p:cNvPr id="13" name="Fußzeilenplatzhalter 4"/>
          <p:cNvSpPr txBox="1">
            <a:spLocks/>
          </p:cNvSpPr>
          <p:nvPr userDrawn="1"/>
        </p:nvSpPr>
        <p:spPr>
          <a:xfrm>
            <a:off x="1419586" y="969372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defPPr>
              <a:defRPr lang="de-DE"/>
            </a:defPPr>
            <a:lvl1pPr marL="0" algn="l" defTabSz="914239" rtl="0" eaLnBrk="1" latinLnBrk="0" hangingPunct="1">
              <a:defRPr sz="1000" kern="1200">
                <a:solidFill>
                  <a:srgbClr val="4D4D4D"/>
                </a:solidFill>
                <a:latin typeface="Source Sans Pro" panose="020B0503030403020204" pitchFamily="34" charset="0"/>
                <a:ea typeface="+mn-ea"/>
                <a:cs typeface="+mn-cs"/>
              </a:defRPr>
            </a:lvl1pPr>
            <a:lvl2pPr marL="45711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39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58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77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59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16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35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54" algn="l" defTabSz="91423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latin typeface="Source Sans Pro Light"/>
              </a:rPr>
              <a:t>Kürzel</a:t>
            </a:r>
            <a:endParaRPr lang="de-DE" dirty="0">
              <a:latin typeface="Source Sans Pro Light"/>
            </a:endParaRPr>
          </a:p>
        </p:txBody>
      </p:sp>
      <p:sp>
        <p:nvSpPr>
          <p:cNvPr id="14" name="Textplatzhalter 2"/>
          <p:cNvSpPr>
            <a:spLocks noGrp="1"/>
          </p:cNvSpPr>
          <p:nvPr>
            <p:ph type="body" idx="17"/>
          </p:nvPr>
        </p:nvSpPr>
        <p:spPr>
          <a:xfrm>
            <a:off x="1685827" y="3838175"/>
            <a:ext cx="4392000" cy="63988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7193827" y="3838175"/>
            <a:ext cx="4392000" cy="639762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lang="de-DE" sz="2400" b="0" dirty="0" smtClean="0"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6"/>
          <p:cNvSpPr>
            <a:spLocks noGrp="1"/>
          </p:cNvSpPr>
          <p:nvPr>
            <p:ph sz="quarter" idx="19"/>
          </p:nvPr>
        </p:nvSpPr>
        <p:spPr>
          <a:xfrm>
            <a:off x="1685827" y="4617311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20"/>
          </p:nvPr>
        </p:nvSpPr>
        <p:spPr>
          <a:xfrm>
            <a:off x="7193827" y="4617312"/>
            <a:ext cx="4392000" cy="1620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8"/>
          <p:cNvSpPr>
            <a:spLocks noGrp="1"/>
          </p:cNvSpPr>
          <p:nvPr>
            <p:ph sz="quarter" idx="21"/>
          </p:nvPr>
        </p:nvSpPr>
        <p:spPr>
          <a:xfrm>
            <a:off x="714552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1" name="Inhaltsplatzhalter 18"/>
          <p:cNvSpPr>
            <a:spLocks noGrp="1"/>
          </p:cNvSpPr>
          <p:nvPr>
            <p:ph sz="quarter" idx="22"/>
          </p:nvPr>
        </p:nvSpPr>
        <p:spPr>
          <a:xfrm>
            <a:off x="6222049" y="3838175"/>
            <a:ext cx="900000" cy="90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latin typeface="+mn-lt"/>
              </a:defRPr>
            </a:lvl1pPr>
            <a:lvl2pPr marL="457119" indent="0">
              <a:buNone/>
              <a:defRPr/>
            </a:lvl2pPr>
            <a:lvl3pPr marL="914238" indent="0">
              <a:buNone/>
              <a:defRPr/>
            </a:lvl3pPr>
            <a:lvl4pPr marL="1371358" indent="0">
              <a:buNone/>
              <a:defRPr/>
            </a:lvl4pPr>
            <a:lvl5pPr marL="1828477" indent="0"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8188975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608608" y="5594217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719667" y="1124745"/>
            <a:ext cx="6384445" cy="5112568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608608" y="1485224"/>
            <a:ext cx="3960000" cy="3960000"/>
          </a:xfrm>
          <a:prstGeom prst="rect">
            <a:avLst/>
          </a:prstGeom>
        </p:spPr>
        <p:txBody>
          <a:bodyPr lIns="9000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438913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/Video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719403" y="5597550"/>
            <a:ext cx="3972760" cy="639762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ctr">
              <a:buNone/>
              <a:defRPr lang="de-DE" sz="22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97955" y="1123200"/>
            <a:ext cx="6384445" cy="5112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3" y="1488557"/>
            <a:ext cx="3960000" cy="396000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2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0989130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210506" y="4633254"/>
            <a:ext cx="6358101" cy="811530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l">
              <a:buNone/>
              <a:defRPr lang="de-DE" smtClean="0">
                <a:latin typeface="+mn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19583" y="5597550"/>
            <a:ext cx="6349023" cy="639762"/>
          </a:xfrm>
          <a:prstGeom prst="rect">
            <a:avLst/>
          </a:prstGeom>
        </p:spPr>
        <p:txBody>
          <a:bodyPr lIns="90000" tIns="0" rIns="0" bIns="0" anchor="ctr">
            <a:normAutofit/>
          </a:bodyPr>
          <a:lstStyle>
            <a:lvl1pPr marL="0" indent="0" algn="ctr">
              <a:buNone/>
              <a:defRPr lang="de-DE" sz="2400" b="0" dirty="0" smtClean="0">
                <a:solidFill>
                  <a:srgbClr val="7DB928"/>
                </a:solidFill>
                <a:latin typeface="+mj-lt"/>
              </a:defRPr>
            </a:lvl1pPr>
            <a:lvl2pPr marL="436361" indent="0">
              <a:buNone/>
              <a:defRPr sz="1900" b="1"/>
            </a:lvl2pPr>
            <a:lvl3pPr marL="872722" indent="0">
              <a:buNone/>
              <a:defRPr sz="1800" b="1"/>
            </a:lvl3pPr>
            <a:lvl4pPr marL="1309083" indent="0">
              <a:buNone/>
              <a:defRPr sz="1500" b="1"/>
            </a:lvl4pPr>
            <a:lvl5pPr marL="1745445" indent="0">
              <a:buNone/>
              <a:defRPr sz="1500" b="1"/>
            </a:lvl5pPr>
            <a:lvl6pPr marL="2181806" indent="0">
              <a:buNone/>
              <a:defRPr sz="1500" b="1"/>
            </a:lvl6pPr>
            <a:lvl7pPr marL="2618167" indent="0">
              <a:buNone/>
              <a:defRPr sz="1500" b="1"/>
            </a:lvl7pPr>
            <a:lvl8pPr marL="3054529" indent="0">
              <a:buNone/>
              <a:defRPr sz="1500" b="1"/>
            </a:lvl8pPr>
            <a:lvl9pPr marL="3490890" indent="0">
              <a:buNone/>
              <a:defRPr sz="15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5184162" y="432000"/>
            <a:ext cx="6384445" cy="4077120"/>
          </a:xfrm>
          <a:prstGeom prst="rect">
            <a:avLst/>
          </a:prstGeom>
        </p:spPr>
        <p:txBody>
          <a:bodyPr lIns="9000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4"/>
          </p:nvPr>
        </p:nvSpPr>
        <p:spPr>
          <a:xfrm>
            <a:off x="719402" y="1484784"/>
            <a:ext cx="3960000" cy="3960000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latin typeface="+mj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7817152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67688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0" name="Inhaltsplatzhalter 11"/>
          <p:cNvSpPr>
            <a:spLocks noGrp="1"/>
          </p:cNvSpPr>
          <p:nvPr>
            <p:ph sz="quarter" idx="17"/>
          </p:nvPr>
        </p:nvSpPr>
        <p:spPr>
          <a:xfrm>
            <a:off x="3503992" y="1547288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1"/>
          <p:cNvSpPr>
            <a:spLocks noGrp="1"/>
          </p:cNvSpPr>
          <p:nvPr>
            <p:ph sz="quarter" idx="18"/>
          </p:nvPr>
        </p:nvSpPr>
        <p:spPr>
          <a:xfrm>
            <a:off x="6240296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8" name="Inhaltsplatzhalter 11"/>
          <p:cNvSpPr>
            <a:spLocks noGrp="1"/>
          </p:cNvSpPr>
          <p:nvPr>
            <p:ph sz="quarter" idx="21"/>
          </p:nvPr>
        </p:nvSpPr>
        <p:spPr>
          <a:xfrm>
            <a:off x="8976600" y="1545724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Inhaltsplatzhalter 11"/>
          <p:cNvSpPr>
            <a:spLocks noGrp="1"/>
          </p:cNvSpPr>
          <p:nvPr>
            <p:ph sz="quarter" idx="22"/>
          </p:nvPr>
        </p:nvSpPr>
        <p:spPr>
          <a:xfrm>
            <a:off x="767688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3" name="Inhaltsplatzhalter 11"/>
          <p:cNvSpPr>
            <a:spLocks noGrp="1"/>
          </p:cNvSpPr>
          <p:nvPr>
            <p:ph sz="quarter" idx="23"/>
          </p:nvPr>
        </p:nvSpPr>
        <p:spPr>
          <a:xfrm>
            <a:off x="3503992" y="3718596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4" name="Inhaltsplatzhalter 11"/>
          <p:cNvSpPr>
            <a:spLocks noGrp="1"/>
          </p:cNvSpPr>
          <p:nvPr>
            <p:ph sz="quarter" idx="24"/>
          </p:nvPr>
        </p:nvSpPr>
        <p:spPr>
          <a:xfrm>
            <a:off x="6240296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5" name="Inhaltsplatzhalter 11"/>
          <p:cNvSpPr>
            <a:spLocks noGrp="1"/>
          </p:cNvSpPr>
          <p:nvPr>
            <p:ph sz="quarter" idx="25"/>
          </p:nvPr>
        </p:nvSpPr>
        <p:spPr>
          <a:xfrm>
            <a:off x="8976600" y="3717032"/>
            <a:ext cx="2520000" cy="12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de-DE" sz="22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9"/>
          </p:nvPr>
        </p:nvSpPr>
        <p:spPr>
          <a:xfrm>
            <a:off x="768350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6" name="Textplatzhalter 5"/>
          <p:cNvSpPr>
            <a:spLocks noGrp="1"/>
          </p:cNvSpPr>
          <p:nvPr>
            <p:ph type="body" sz="quarter" idx="30"/>
          </p:nvPr>
        </p:nvSpPr>
        <p:spPr>
          <a:xfrm>
            <a:off x="3504629" y="2924175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7" name="Textplatzhalter 5"/>
          <p:cNvSpPr>
            <a:spLocks noGrp="1"/>
          </p:cNvSpPr>
          <p:nvPr>
            <p:ph type="body" sz="quarter" idx="31"/>
          </p:nvPr>
        </p:nvSpPr>
        <p:spPr>
          <a:xfrm>
            <a:off x="6240296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5"/>
          <p:cNvSpPr>
            <a:spLocks noGrp="1"/>
          </p:cNvSpPr>
          <p:nvPr>
            <p:ph type="body" sz="quarter" idx="32"/>
          </p:nvPr>
        </p:nvSpPr>
        <p:spPr>
          <a:xfrm>
            <a:off x="8975963" y="2938293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0" name="Textplatzhalter 5"/>
          <p:cNvSpPr>
            <a:spLocks noGrp="1"/>
          </p:cNvSpPr>
          <p:nvPr>
            <p:ph type="body" sz="quarter" idx="33"/>
          </p:nvPr>
        </p:nvSpPr>
        <p:spPr>
          <a:xfrm>
            <a:off x="767688" y="5115581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1" name="Textplatzhalter 5"/>
          <p:cNvSpPr>
            <a:spLocks noGrp="1"/>
          </p:cNvSpPr>
          <p:nvPr>
            <p:ph type="body" sz="quarter" idx="34"/>
          </p:nvPr>
        </p:nvSpPr>
        <p:spPr>
          <a:xfrm>
            <a:off x="3483966" y="5115594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35"/>
          </p:nvPr>
        </p:nvSpPr>
        <p:spPr>
          <a:xfrm>
            <a:off x="6240296" y="5115587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7" name="Textplatzhalter 5"/>
          <p:cNvSpPr>
            <a:spLocks noGrp="1"/>
          </p:cNvSpPr>
          <p:nvPr>
            <p:ph type="body" sz="quarter" idx="36"/>
          </p:nvPr>
        </p:nvSpPr>
        <p:spPr>
          <a:xfrm>
            <a:off x="8956574" y="5115600"/>
            <a:ext cx="2519363" cy="649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1pPr>
            <a:lvl2pPr marL="457119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2pPr>
            <a:lvl3pPr marL="91423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3pPr>
            <a:lvl4pPr marL="1371358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4pPr>
            <a:lvl5pPr marL="1828477" indent="0" algn="ctr">
              <a:buNone/>
              <a:defRPr sz="2200">
                <a:solidFill>
                  <a:srgbClr val="2B2B2B"/>
                </a:solidFill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7333868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33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71592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213294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269525" y="3889469"/>
            <a:ext cx="237686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solidFill>
                  <a:srgbClr val="000000"/>
                </a:solidFill>
              </a:rPr>
              <a:t>estos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italia</a:t>
            </a:r>
            <a:r>
              <a:rPr lang="de-DE" baseline="0" dirty="0">
                <a:solidFill>
                  <a:srgbClr val="000000"/>
                </a:solidFill>
              </a:rPr>
              <a:t> srl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Via del </a:t>
            </a:r>
            <a:r>
              <a:rPr lang="de-DE" dirty="0" err="1">
                <a:solidFill>
                  <a:srgbClr val="000000"/>
                </a:solidFill>
              </a:rPr>
              <a:t>Cotonificio</a:t>
            </a:r>
            <a:r>
              <a:rPr lang="de-DE" dirty="0">
                <a:solidFill>
                  <a:srgbClr val="000000"/>
                </a:solidFill>
              </a:rPr>
              <a:t>, 37/1</a:t>
            </a:r>
          </a:p>
          <a:p>
            <a:r>
              <a:rPr lang="de-DE" dirty="0">
                <a:solidFill>
                  <a:srgbClr val="000000"/>
                </a:solidFill>
              </a:rPr>
              <a:t>33100 Udine - </a:t>
            </a:r>
            <a:r>
              <a:rPr lang="de-DE" dirty="0" err="1">
                <a:solidFill>
                  <a:srgbClr val="000000"/>
                </a:solidFill>
              </a:rPr>
              <a:t>Italy</a:t>
            </a:r>
            <a:endParaRPr lang="de-DE" dirty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Tel: +39 (0432) 546462</a:t>
            </a:r>
          </a:p>
          <a:p>
            <a:pPr>
              <a:defRPr/>
            </a:pPr>
            <a:r>
              <a:rPr lang="de-DE" dirty="0">
                <a:solidFill>
                  <a:srgbClr val="000000"/>
                </a:solidFill>
              </a:rPr>
              <a:t>Fax: +39 (0432) 425577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Web: </a:t>
            </a:r>
            <a:r>
              <a:rPr lang="de-DE" dirty="0">
                <a:solidFill>
                  <a:srgbClr val="000000"/>
                </a:solidFill>
                <a:hlinkClick r:id="rId3"/>
              </a:rPr>
              <a:t>www.estos.it</a:t>
            </a:r>
            <a:r>
              <a:rPr lang="de-DE" baseline="0" dirty="0">
                <a:solidFill>
                  <a:srgbClr val="000000"/>
                </a:solidFill>
              </a:rPr>
              <a:t> </a:t>
            </a:r>
            <a:endParaRPr lang="de-DE" dirty="0">
              <a:solidFill>
                <a:srgbClr val="000000"/>
              </a:solidFill>
            </a:endParaRPr>
          </a:p>
          <a:p>
            <a:r>
              <a:rPr lang="de-DE" dirty="0">
                <a:solidFill>
                  <a:srgbClr val="000000"/>
                </a:solidFill>
              </a:rPr>
              <a:t>E-Mail: </a:t>
            </a:r>
            <a:r>
              <a:rPr lang="de-DE" dirty="0">
                <a:solidFill>
                  <a:srgbClr val="7DB928"/>
                </a:solidFill>
                <a:hlinkClick r:id="rId4"/>
              </a:rPr>
              <a:t>info@estos.it</a:t>
            </a:r>
            <a:endParaRPr lang="de-DE" dirty="0">
              <a:solidFill>
                <a:srgbClr val="7DB928"/>
              </a:solidFill>
            </a:endParaRPr>
          </a:p>
          <a:p>
            <a:endParaRPr lang="de-DE" dirty="0">
              <a:solidFill>
                <a:srgbClr val="7DB9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10516"/>
      </p:ext>
    </p:extLst>
  </p:cSld>
  <p:clrMapOvr>
    <a:masterClrMapping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3374760" y="3728797"/>
            <a:ext cx="5352008" cy="246899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374760" y="1785149"/>
            <a:ext cx="5352008" cy="1033571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3368620" y="2974501"/>
            <a:ext cx="5352008" cy="598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rgbClr val="4D4D4D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1"/>
            <a:ext cx="2899726" cy="44153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2119"/>
      </p:ext>
    </p:extLst>
  </p:cSld>
  <p:clrMapOvr>
    <a:masterClrMapping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6173246" y="2385072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6173246" y="4801017"/>
            <a:ext cx="5532184" cy="1692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73359"/>
      </p:ext>
    </p:extLst>
  </p:cSld>
  <p:clrMapOvr>
    <a:masterClrMapping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Visitenkar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 descr="impressu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Rechteck 26"/>
          <p:cNvSpPr/>
          <p:nvPr userDrawn="1"/>
        </p:nvSpPr>
        <p:spPr>
          <a:xfrm>
            <a:off x="0" y="6525345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quarter" idx="14"/>
          </p:nvPr>
        </p:nvSpPr>
        <p:spPr>
          <a:xfrm>
            <a:off x="2206551" y="3582661"/>
            <a:ext cx="3817441" cy="4944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207354" y="1785148"/>
            <a:ext cx="3816638" cy="10800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 algn="l">
              <a:defRPr lang="de-DE" sz="2800" b="0" dirty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/>
          </p:nvPr>
        </p:nvSpPr>
        <p:spPr>
          <a:xfrm>
            <a:off x="2207354" y="2924944"/>
            <a:ext cx="3816638" cy="57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  <a:latin typeface="+mn-lt"/>
              </a:defRPr>
            </a:lvl1pPr>
            <a:lvl2pPr marL="400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1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2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0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0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051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0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263352" y="1782462"/>
            <a:ext cx="1799103" cy="22939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488547"/>
            <a:ext cx="2801118" cy="652273"/>
          </a:xfrm>
          <a:prstGeom prst="rect">
            <a:avLst/>
          </a:prstGeom>
        </p:spPr>
      </p:pic>
      <p:sp>
        <p:nvSpPr>
          <p:cNvPr id="17" name="Inhaltsplatzhalter 8"/>
          <p:cNvSpPr>
            <a:spLocks noGrp="1"/>
          </p:cNvSpPr>
          <p:nvPr>
            <p:ph sz="quarter" idx="15"/>
          </p:nvPr>
        </p:nvSpPr>
        <p:spPr>
          <a:xfrm>
            <a:off x="263352" y="4213084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2207353" y="4213083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9" name="Inhaltsplatzhalter 14"/>
          <p:cNvSpPr>
            <a:spLocks noGrp="1"/>
          </p:cNvSpPr>
          <p:nvPr>
            <p:ph sz="quarter" idx="17"/>
          </p:nvPr>
        </p:nvSpPr>
        <p:spPr>
          <a:xfrm>
            <a:off x="2205749" y="6019376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2205749" y="534891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28" name="Inhaltsplatzhalter 8"/>
          <p:cNvSpPr>
            <a:spLocks noGrp="1"/>
          </p:cNvSpPr>
          <p:nvPr>
            <p:ph sz="quarter" idx="19"/>
          </p:nvPr>
        </p:nvSpPr>
        <p:spPr>
          <a:xfrm>
            <a:off x="6168088" y="1793228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8112089" y="1797917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4" name="Inhaltsplatzhalter 14"/>
          <p:cNvSpPr>
            <a:spLocks noGrp="1"/>
          </p:cNvSpPr>
          <p:nvPr>
            <p:ph sz="quarter" idx="21"/>
          </p:nvPr>
        </p:nvSpPr>
        <p:spPr>
          <a:xfrm>
            <a:off x="8111287" y="3593228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5" name="Textplatzhalter 4"/>
          <p:cNvSpPr>
            <a:spLocks noGrp="1"/>
          </p:cNvSpPr>
          <p:nvPr>
            <p:ph type="body" sz="quarter" idx="22"/>
          </p:nvPr>
        </p:nvSpPr>
        <p:spPr>
          <a:xfrm>
            <a:off x="8111287" y="2920990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6" name="Inhaltsplatzhalter 8"/>
          <p:cNvSpPr>
            <a:spLocks noGrp="1"/>
          </p:cNvSpPr>
          <p:nvPr>
            <p:ph sz="quarter" idx="23"/>
          </p:nvPr>
        </p:nvSpPr>
        <p:spPr>
          <a:xfrm>
            <a:off x="6168088" y="4210939"/>
            <a:ext cx="1799103" cy="229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24"/>
          </p:nvPr>
        </p:nvSpPr>
        <p:spPr>
          <a:xfrm>
            <a:off x="8112089" y="4215628"/>
            <a:ext cx="3816639" cy="10800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>
              <a:buNone/>
              <a:defRPr sz="2800">
                <a:solidFill>
                  <a:srgbClr val="7DB928"/>
                </a:solidFill>
                <a:latin typeface="+mj-lt"/>
              </a:defRPr>
            </a:lvl1pPr>
            <a:lvl2pPr marL="457119" indent="0" algn="l">
              <a:buNone/>
              <a:defRPr sz="2800">
                <a:solidFill>
                  <a:srgbClr val="7DB928"/>
                </a:solidFill>
                <a:latin typeface="+mj-lt"/>
              </a:defRPr>
            </a:lvl2pPr>
            <a:lvl3pPr marL="91423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3pPr>
            <a:lvl4pPr marL="1371358" indent="0" algn="l">
              <a:buNone/>
              <a:defRPr sz="2800">
                <a:solidFill>
                  <a:srgbClr val="7DB928"/>
                </a:solidFill>
                <a:latin typeface="+mj-lt"/>
              </a:defRPr>
            </a:lvl4pPr>
            <a:lvl5pPr marL="1828477" indent="0" algn="l">
              <a:buNone/>
              <a:defRPr sz="2800">
                <a:solidFill>
                  <a:srgbClr val="7DB928"/>
                </a:solidFill>
                <a:latin typeface="+mj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38" name="Inhaltsplatzhalter 14"/>
          <p:cNvSpPr>
            <a:spLocks noGrp="1"/>
          </p:cNvSpPr>
          <p:nvPr>
            <p:ph sz="quarter" idx="25"/>
          </p:nvPr>
        </p:nvSpPr>
        <p:spPr>
          <a:xfrm>
            <a:off x="8111287" y="6003042"/>
            <a:ext cx="3817441" cy="4932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50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9" name="Textplatzhalter 4"/>
          <p:cNvSpPr>
            <a:spLocks noGrp="1"/>
          </p:cNvSpPr>
          <p:nvPr>
            <p:ph type="body" sz="quarter" idx="26"/>
          </p:nvPr>
        </p:nvSpPr>
        <p:spPr>
          <a:xfrm>
            <a:off x="8111287" y="5338701"/>
            <a:ext cx="3817441" cy="576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800">
                <a:latin typeface="+mn-lt"/>
              </a:defRPr>
            </a:lvl1pPr>
            <a:lvl2pPr marL="457119" indent="0" algn="l">
              <a:buNone/>
              <a:defRPr sz="1800">
                <a:latin typeface="+mn-lt"/>
              </a:defRPr>
            </a:lvl2pPr>
            <a:lvl3pPr marL="914238" indent="0" algn="l">
              <a:buNone/>
              <a:defRPr sz="1800">
                <a:latin typeface="+mn-lt"/>
              </a:defRPr>
            </a:lvl3pPr>
            <a:lvl4pPr marL="1371358" indent="0" algn="l">
              <a:buNone/>
              <a:defRPr sz="1800">
                <a:latin typeface="+mn-lt"/>
              </a:defRPr>
            </a:lvl4pPr>
            <a:lvl5pPr marL="1828477" indent="0" algn="l">
              <a:buNone/>
              <a:defRPr sz="1800"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92495"/>
      </p:ext>
    </p:extLst>
  </p:cSld>
  <p:clrMapOvr>
    <a:masterClrMapping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bschnittsüberschrift mit Untertietel und Sprungmarken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3200" cy="52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lIns="0" tIns="0" rIns="0" bIns="0"/>
          <a:lstStyle>
            <a:lvl1pPr marL="0" indent="0">
              <a:buNone/>
              <a:defRPr>
                <a:solidFill>
                  <a:srgbClr val="7DB928"/>
                </a:solidFill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71398" y="476672"/>
            <a:ext cx="10849205" cy="1656184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ctr">
              <a:defRPr sz="4800" b="0" cap="none">
                <a:solidFill>
                  <a:srgbClr val="7DB928"/>
                </a:solidFill>
                <a:effectLst/>
                <a:latin typeface="+mj-lt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776000" y="3403841"/>
            <a:ext cx="8640000" cy="153732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  <a:effectLst/>
                <a:latin typeface="+mn-lt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1776000" y="2276227"/>
            <a:ext cx="8640000" cy="9366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effectLst/>
                <a:latin typeface="+mn-lt"/>
              </a:defRPr>
            </a:lvl1pPr>
            <a:lvl2pPr marL="457119" indent="0" algn="ctr">
              <a:buNone/>
              <a:defRPr>
                <a:latin typeface="+mn-lt"/>
              </a:defRPr>
            </a:lvl2pPr>
            <a:lvl3pPr marL="914238" indent="0" algn="ctr">
              <a:buNone/>
              <a:defRPr>
                <a:latin typeface="+mn-lt"/>
              </a:defRPr>
            </a:lvl3pPr>
            <a:lvl4pPr marL="1371358" indent="0" algn="ctr">
              <a:buNone/>
              <a:defRPr>
                <a:latin typeface="+mn-lt"/>
              </a:defRPr>
            </a:lvl4pPr>
            <a:lvl5pPr marL="1828477" indent="0" algn="ctr">
              <a:buNone/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191344" y="5609973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3235015" y="5599128"/>
            <a:ext cx="2700000" cy="720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5"/>
          </p:nvPr>
        </p:nvSpPr>
        <p:spPr>
          <a:xfrm>
            <a:off x="6278686" y="5599128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1137726" y="6526800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21"/>
          </p:nvPr>
        </p:nvSpPr>
        <p:spPr>
          <a:xfrm>
            <a:off x="9322357" y="5605200"/>
            <a:ext cx="2700000" cy="72008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rgbClr val="7DB928"/>
                </a:solidFill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0" y="6699600"/>
            <a:ext cx="12192000" cy="159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0" y="6526800"/>
            <a:ext cx="12192000" cy="1618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541349"/>
      </p:ext>
    </p:extLst>
  </p:cSld>
  <p:clrMapOvr>
    <a:masterClrMapping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00" y="1052737"/>
            <a:ext cx="10849205" cy="3612381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4665118"/>
            <a:ext cx="10849205" cy="150018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  <a:latin typeface="Frutiger 55 Roman" panose="02000503040000020004" pitchFamily="2" charset="0"/>
              </a:defRPr>
            </a:lvl1pPr>
            <a:lvl2pPr marL="4363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7272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0908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4544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8180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61816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545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9089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Raphael Bossek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53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77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71616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8126400" y="111824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36136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719667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quarter" idx="14"/>
          </p:nvPr>
        </p:nvSpPr>
        <p:spPr>
          <a:xfrm>
            <a:off x="4423200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15"/>
          </p:nvPr>
        </p:nvSpPr>
        <p:spPr>
          <a:xfrm>
            <a:off x="8113184" y="1123200"/>
            <a:ext cx="3456000" cy="5112000"/>
          </a:xfrm>
          <a:prstGeom prst="rect">
            <a:avLst/>
          </a:prstGeom>
        </p:spPr>
        <p:txBody>
          <a:bodyPr tIns="0" rIns="0" bIns="0">
            <a:normAutofit/>
          </a:bodyPr>
          <a:lstStyle>
            <a:lvl1pPr marL="0" indent="0">
              <a:buNone/>
              <a:defRPr sz="2200"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Abt.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873872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theme" Target="../theme/theme2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Abt.</a:t>
            </a:r>
            <a:endParaRPr lang="de-DE" dirty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Person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137726" y="6525344"/>
            <a:ext cx="2880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42984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42" r:id="rId2"/>
    <p:sldLayoutId id="2147483776" r:id="rId3"/>
    <p:sldLayoutId id="2147483743" r:id="rId4"/>
    <p:sldLayoutId id="2147483744" r:id="rId5"/>
    <p:sldLayoutId id="2147483745" r:id="rId6"/>
    <p:sldLayoutId id="2147483746" r:id="rId7"/>
    <p:sldLayoutId id="2147483758" r:id="rId8"/>
    <p:sldLayoutId id="2147483747" r:id="rId9"/>
    <p:sldLayoutId id="2147483773" r:id="rId10"/>
    <p:sldLayoutId id="2147483777" r:id="rId11"/>
    <p:sldLayoutId id="2147483774" r:id="rId12"/>
    <p:sldLayoutId id="2147483757" r:id="rId13"/>
    <p:sldLayoutId id="2147483748" r:id="rId14"/>
    <p:sldLayoutId id="2147483775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  <p:sldLayoutId id="2147483755" r:id="rId22"/>
    <p:sldLayoutId id="2147483756" r:id="rId23"/>
    <p:sldLayoutId id="2147483762" r:id="rId24"/>
    <p:sldLayoutId id="2147483763" r:id="rId25"/>
    <p:sldLayoutId id="2147483764" r:id="rId26"/>
    <p:sldLayoutId id="2147483771" r:id="rId27"/>
    <p:sldLayoutId id="2147483767" r:id="rId28"/>
    <p:sldLayoutId id="2147483770" r:id="rId29"/>
    <p:sldLayoutId id="2147483772" r:id="rId30"/>
    <p:sldLayoutId id="2147483781" r:id="rId31"/>
    <p:sldLayoutId id="2147483759" r:id="rId32"/>
    <p:sldLayoutId id="2147483784" r:id="rId33"/>
    <p:sldLayoutId id="2147483783" r:id="rId34"/>
    <p:sldLayoutId id="2147483780" r:id="rId35"/>
    <p:sldLayoutId id="2147483779" r:id="rId36"/>
  </p:sldLayoutIdLst>
  <p:hf hdr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Arial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8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Arial" panose="020B0604020202020204" pitchFamily="34" charset="0"/>
        <a:buChar char="●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Arial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Frutiger 55 Roman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720000" y="2735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7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1028469" y="6540454"/>
            <a:ext cx="555131" cy="216000"/>
          </a:xfrm>
          <a:prstGeom prst="rect">
            <a:avLst/>
          </a:prstGeom>
        </p:spPr>
        <p:txBody>
          <a:bodyPr lIns="0" tIns="36000" rIns="0" anchor="ctr">
            <a:no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fld id="{C7C905D0-24F0-4A5D-A8FD-F45F8E9F154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269525" y="6554144"/>
            <a:ext cx="868201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PM</a:t>
            </a:r>
            <a:endParaRPr lang="de-DE" dirty="0"/>
          </a:p>
        </p:txBody>
      </p:sp>
      <p:sp>
        <p:nvSpPr>
          <p:cNvPr id="12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1427512" y="6555570"/>
            <a:ext cx="2880000" cy="21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>
                <a:solidFill>
                  <a:srgbClr val="4D4D4D"/>
                </a:solidFill>
                <a:latin typeface="+mn-lt"/>
              </a:defRPr>
            </a:lvl1pPr>
          </a:lstStyle>
          <a:p>
            <a:r>
              <a:rPr lang="de-DE"/>
              <a:t>Raphael Bossek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608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  <p:sldLayoutId id="2147483803" r:id="rId18"/>
    <p:sldLayoutId id="2147483804" r:id="rId19"/>
    <p:sldLayoutId id="2147483805" r:id="rId20"/>
    <p:sldLayoutId id="2147483806" r:id="rId21"/>
    <p:sldLayoutId id="2147483807" r:id="rId22"/>
    <p:sldLayoutId id="2147483808" r:id="rId23"/>
    <p:sldLayoutId id="2147483809" r:id="rId24"/>
    <p:sldLayoutId id="2147483810" r:id="rId25"/>
    <p:sldLayoutId id="2147483811" r:id="rId26"/>
    <p:sldLayoutId id="2147483812" r:id="rId27"/>
    <p:sldLayoutId id="2147483813" r:id="rId28"/>
    <p:sldLayoutId id="2147483814" r:id="rId29"/>
    <p:sldLayoutId id="2147483815" r:id="rId30"/>
    <p:sldLayoutId id="2147483816" r:id="rId31"/>
    <p:sldLayoutId id="2147483817" r:id="rId32"/>
    <p:sldLayoutId id="2147483818" r:id="rId33"/>
    <p:sldLayoutId id="2147483819" r:id="rId34"/>
    <p:sldLayoutId id="2147483820" r:id="rId35"/>
    <p:sldLayoutId id="2147483821" r:id="rId36"/>
    <p:sldLayoutId id="2147483822" r:id="rId37"/>
    <p:sldLayoutId id="2147483823" r:id="rId38"/>
    <p:sldLayoutId id="2147483824" r:id="rId39"/>
  </p:sldLayoutIdLst>
  <p:hf sldNum="0" hdr="0" ftr="0" dt="0"/>
  <p:txStyles>
    <p:titleStyle>
      <a:lvl1pPr algn="l" defTabSz="914239" rtl="0" eaLnBrk="1" latinLnBrk="0" hangingPunct="1">
        <a:spcBef>
          <a:spcPct val="0"/>
        </a:spcBef>
        <a:buNone/>
        <a:defRPr sz="3600" b="0" i="0" kern="1200">
          <a:solidFill>
            <a:srgbClr val="7DB928"/>
          </a:solidFill>
          <a:latin typeface="+mj-lt"/>
          <a:ea typeface="+mj-ea"/>
          <a:cs typeface="Source Sans Pro Light" pitchFamily="34" charset="0"/>
        </a:defRPr>
      </a:lvl1pPr>
    </p:titleStyle>
    <p:bodyStyle>
      <a:lvl1pPr marL="342839" indent="-342839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1pPr>
      <a:lvl2pPr marL="742819" indent="-28570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8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2pPr>
      <a:lvl3pPr marL="114279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20B0604020202020204" pitchFamily="34" charset="0"/>
        <a:buChar char="●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Source Sans Pro Light" pitchFamily="34" charset="0"/>
        </a:defRPr>
      </a:lvl3pPr>
      <a:lvl4pPr marL="1599918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4pPr>
      <a:lvl5pPr marL="2057037" indent="-228560" algn="l" defTabSz="914239" rtl="0" eaLnBrk="1" latinLnBrk="0" hangingPunct="1">
        <a:spcBef>
          <a:spcPct val="20000"/>
        </a:spcBef>
        <a:buClr>
          <a:srgbClr val="4D4D4D"/>
        </a:buClr>
        <a:buFont typeface="Source Sans Pro Light" panose="05050102010706020507" pitchFamily="18" charset="2"/>
        <a:buChar char="-"/>
        <a:defRPr sz="1400" kern="1200">
          <a:solidFill>
            <a:schemeClr val="tx1"/>
          </a:solidFill>
          <a:latin typeface="Source Sans Pro Light" panose="02000503040000020004" pitchFamily="2" charset="0"/>
          <a:ea typeface="+mn-ea"/>
          <a:cs typeface="+mn-cs"/>
        </a:defRPr>
      </a:lvl5pPr>
      <a:lvl6pPr marL="2514156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95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14" indent="-228560" algn="l" defTabSz="914239" rtl="0" eaLnBrk="1" latinLnBrk="0" hangingPunct="1">
        <a:spcBef>
          <a:spcPct val="20000"/>
        </a:spcBef>
        <a:buFont typeface="Source Sans Pro Light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os.it/prodotti/procall-enterprise#c16622" TargetMode="External"/><Relationship Id="rId2" Type="http://schemas.openxmlformats.org/officeDocument/2006/relationships/hyperlink" Target="https://www.estos.it/fileadmin/user_upload/Documents/it/manuali/estos_PBX_TAPI_checklist.xls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stos.it/prodotti/la-serie-ecsta" TargetMode="External"/><Relationship Id="rId4" Type="http://schemas.openxmlformats.org/officeDocument/2006/relationships/hyperlink" Target="https://www.estos.it/prodotti/la-serie-ecsta/ecsta-for-sip-phone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tos.it/su-estos/referenze" TargetMode="External"/><Relationship Id="rId2" Type="http://schemas.openxmlformats.org/officeDocument/2006/relationships/hyperlink" Target="http://www.estos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png"/><Relationship Id="rId3" Type="http://schemas.openxmlformats.org/officeDocument/2006/relationships/image" Target="../media/image45.jpeg"/><Relationship Id="rId7" Type="http://schemas.openxmlformats.org/officeDocument/2006/relationships/image" Target="../media/image49.gif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commerciale@estos.it" TargetMode="External"/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7" Type="http://schemas.openxmlformats.org/officeDocument/2006/relationships/image" Target="../media/image18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8.jpe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17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8.jpe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8112722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8523"/>
            <a:ext cx="12192000" cy="1258389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6048385"/>
            <a:ext cx="121919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200" dirty="0">
                <a:solidFill>
                  <a:schemeClr val="bg1"/>
                </a:solidFill>
                <a:latin typeface="Source Sans Pro" panose="020B0503030403020204" pitchFamily="34" charset="0"/>
              </a:rPr>
              <a:t> estos webinar: la checklist di un progetto UC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488173" cy="1368152"/>
          </a:xfrm>
          <a:prstGeom prst="rect">
            <a:avLst/>
          </a:prstGeom>
        </p:spPr>
      </p:pic>
      <p:sp>
        <p:nvSpPr>
          <p:cNvPr id="10" name="Segnaposto contenuto 9"/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5599611"/>
          </a:xfrm>
        </p:spPr>
        <p:txBody>
          <a:bodyPr/>
          <a:lstStyle/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959051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Flusso di lavoro standard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495600" y="1988840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3690839" y="1628800"/>
            <a:ext cx="14875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Chiedo chi è</a:t>
            </a:r>
          </a:p>
        </p:txBody>
      </p:sp>
      <p:sp>
        <p:nvSpPr>
          <p:cNvPr id="7" name="Right Arrow 6"/>
          <p:cNvSpPr/>
          <p:nvPr/>
        </p:nvSpPr>
        <p:spPr>
          <a:xfrm>
            <a:off x="5466439" y="1988840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661678" y="1628800"/>
            <a:ext cx="14875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Scopro chi è</a:t>
            </a:r>
          </a:p>
        </p:txBody>
      </p:sp>
      <p:sp>
        <p:nvSpPr>
          <p:cNvPr id="9" name="Right Arrow 8"/>
          <p:cNvSpPr/>
          <p:nvPr/>
        </p:nvSpPr>
        <p:spPr>
          <a:xfrm>
            <a:off x="8437278" y="2006005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9632517" y="1645965"/>
            <a:ext cx="14875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Apro il CRM</a:t>
            </a:r>
          </a:p>
        </p:txBody>
      </p:sp>
      <p:sp>
        <p:nvSpPr>
          <p:cNvPr id="11" name="Right Arrow 10"/>
          <p:cNvSpPr/>
          <p:nvPr/>
        </p:nvSpPr>
        <p:spPr>
          <a:xfrm rot="5400000">
            <a:off x="9908249" y="3306431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9632517" y="4149080"/>
            <a:ext cx="14875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Trovo il contatto</a:t>
            </a:r>
          </a:p>
        </p:txBody>
      </p:sp>
      <p:sp>
        <p:nvSpPr>
          <p:cNvPr id="13" name="Right Arrow 12"/>
          <p:cNvSpPr/>
          <p:nvPr/>
        </p:nvSpPr>
        <p:spPr>
          <a:xfrm rot="10800000">
            <a:off x="8436733" y="4509120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13"/>
          <p:cNvSpPr/>
          <p:nvPr/>
        </p:nvSpPr>
        <p:spPr>
          <a:xfrm>
            <a:off x="6689485" y="4149080"/>
            <a:ext cx="14875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Verifico lo status del contatto</a:t>
            </a:r>
          </a:p>
        </p:txBody>
      </p:sp>
      <p:sp>
        <p:nvSpPr>
          <p:cNvPr id="15" name="Right Arrow 14"/>
          <p:cNvSpPr/>
          <p:nvPr/>
        </p:nvSpPr>
        <p:spPr>
          <a:xfrm rot="10800000">
            <a:off x="5459356" y="4509120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15"/>
          <p:cNvSpPr/>
          <p:nvPr/>
        </p:nvSpPr>
        <p:spPr>
          <a:xfrm>
            <a:off x="3575720" y="4149080"/>
            <a:ext cx="162395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Eseguo azione (ordine, ticket)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00" y="1440206"/>
            <a:ext cx="1461020" cy="14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202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Flusso di lavoro con le Unified Communications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92649" y="3284984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ctangle 5"/>
          <p:cNvSpPr/>
          <p:nvPr/>
        </p:nvSpPr>
        <p:spPr>
          <a:xfrm>
            <a:off x="5087888" y="2924944"/>
            <a:ext cx="1487568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Vedo chi è e verifico status</a:t>
            </a:r>
          </a:p>
        </p:txBody>
      </p:sp>
      <p:sp>
        <p:nvSpPr>
          <p:cNvPr id="7" name="Right Arrow 6"/>
          <p:cNvSpPr/>
          <p:nvPr/>
        </p:nvSpPr>
        <p:spPr>
          <a:xfrm>
            <a:off x="6863488" y="3284984"/>
            <a:ext cx="936104" cy="360040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8058727" y="2924944"/>
            <a:ext cx="166657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Eseguo azione (ordine, ticket)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081" y="2736350"/>
            <a:ext cx="1461020" cy="145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617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Dove e cosa guardare?</a:t>
            </a:r>
          </a:p>
        </p:txBody>
      </p:sp>
      <p:pic>
        <p:nvPicPr>
          <p:cNvPr id="3074" name="Picture 2" descr="http://66.media.tumblr.com/tumblr_lqtljovpcz1qfo3ndo2_50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148" y="1772816"/>
            <a:ext cx="641810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41819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Dove e cosa guardare?</a:t>
            </a:r>
          </a:p>
        </p:txBody>
      </p:sp>
      <p:sp>
        <p:nvSpPr>
          <p:cNvPr id="4" name="Segnaposto numero diapositiva 4"/>
          <p:cNvSpPr>
            <a:spLocks noGrp="1"/>
          </p:cNvSpPr>
          <p:nvPr>
            <p:ph type="sldNum" sz="quarter" idx="4294967295"/>
          </p:nvPr>
        </p:nvSpPr>
        <p:spPr>
          <a:xfrm>
            <a:off x="9768408" y="5805264"/>
            <a:ext cx="416348" cy="216000"/>
          </a:xfrm>
          <a:prstGeom prst="rect">
            <a:avLst/>
          </a:prstGeom>
        </p:spPr>
        <p:txBody>
          <a:bodyPr/>
          <a:lstStyle/>
          <a:p>
            <a:fld id="{C7C905D0-24F0-4A5D-A8FD-F45F8E9F154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Rettangolo arrotondato 8"/>
          <p:cNvSpPr/>
          <p:nvPr/>
        </p:nvSpPr>
        <p:spPr>
          <a:xfrm>
            <a:off x="2076912" y="3386529"/>
            <a:ext cx="8002234" cy="771568"/>
          </a:xfrm>
          <a:prstGeom prst="roundRect">
            <a:avLst>
              <a:gd name="adj" fmla="val 0"/>
            </a:avLst>
          </a:prstGeom>
          <a:solidFill>
            <a:srgbClr val="4AB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3200" dirty="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Rettangolo arrotondato 17"/>
          <p:cNvSpPr/>
          <p:nvPr/>
        </p:nvSpPr>
        <p:spPr>
          <a:xfrm>
            <a:off x="2076912" y="4302113"/>
            <a:ext cx="2448272" cy="947636"/>
          </a:xfrm>
          <a:prstGeom prst="roundRect">
            <a:avLst>
              <a:gd name="adj" fmla="val 0"/>
            </a:avLst>
          </a:prstGeom>
          <a:solidFill>
            <a:srgbClr val="FFC00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Source Sans Pro" panose="020B0503030403020204" pitchFamily="34" charset="0"/>
              </a:rPr>
              <a:t>voice</a:t>
            </a:r>
          </a:p>
        </p:txBody>
      </p:sp>
      <p:sp>
        <p:nvSpPr>
          <p:cNvPr id="7" name="Rettangolo arrotondato 21"/>
          <p:cNvSpPr/>
          <p:nvPr/>
        </p:nvSpPr>
        <p:spPr>
          <a:xfrm>
            <a:off x="4879796" y="4302113"/>
            <a:ext cx="2527013" cy="947636"/>
          </a:xfrm>
          <a:prstGeom prst="roundRect">
            <a:avLst>
              <a:gd name="adj" fmla="val 0"/>
            </a:avLst>
          </a:prstGeom>
          <a:solidFill>
            <a:srgbClr val="7030A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Source Sans Pro" panose="020B0503030403020204" pitchFamily="34" charset="0"/>
              </a:rPr>
              <a:t>video</a:t>
            </a:r>
          </a:p>
        </p:txBody>
      </p:sp>
      <p:sp>
        <p:nvSpPr>
          <p:cNvPr id="8" name="Rettangolo arrotondato 22"/>
          <p:cNvSpPr/>
          <p:nvPr/>
        </p:nvSpPr>
        <p:spPr>
          <a:xfrm>
            <a:off x="7774890" y="4302113"/>
            <a:ext cx="2304256" cy="947636"/>
          </a:xfrm>
          <a:prstGeom prst="roundRect">
            <a:avLst>
              <a:gd name="adj" fmla="val 0"/>
            </a:avLst>
          </a:prstGeom>
          <a:solidFill>
            <a:srgbClr val="00B0F0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>
                <a:latin typeface="Source Sans Pro" panose="020B0503030403020204" pitchFamily="34" charset="0"/>
              </a:rPr>
              <a:t>messagging</a:t>
            </a:r>
          </a:p>
        </p:txBody>
      </p:sp>
      <p:grpSp>
        <p:nvGrpSpPr>
          <p:cNvPr id="9" name="Gruppo 10"/>
          <p:cNvGrpSpPr/>
          <p:nvPr/>
        </p:nvGrpSpPr>
        <p:grpSpPr>
          <a:xfrm>
            <a:off x="2076912" y="1894590"/>
            <a:ext cx="2448272" cy="1347923"/>
            <a:chOff x="2149031" y="2666129"/>
            <a:chExt cx="2448272" cy="1347923"/>
          </a:xfrm>
        </p:grpSpPr>
        <p:sp>
          <p:nvSpPr>
            <p:cNvPr id="10" name="Rettangolo arrotondato 16"/>
            <p:cNvSpPr/>
            <p:nvPr/>
          </p:nvSpPr>
          <p:spPr>
            <a:xfrm>
              <a:off x="2149031" y="3033191"/>
              <a:ext cx="2448272" cy="98086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10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 err="1">
                  <a:latin typeface="Source Sans Pro" panose="020B0503030403020204" pitchFamily="34" charset="0"/>
                </a:rPr>
                <a:t>groupware</a:t>
              </a:r>
              <a:endParaRPr lang="it-IT" sz="3200" dirty="0">
                <a:latin typeface="Source Sans Pro" panose="020B0503030403020204" pitchFamily="34" charset="0"/>
              </a:endParaRPr>
            </a:p>
          </p:txBody>
        </p:sp>
        <p:pic>
          <p:nvPicPr>
            <p:cNvPr id="11" name="Immagin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62633" y="2768555"/>
              <a:ext cx="496468" cy="487424"/>
            </a:xfrm>
            <a:prstGeom prst="rect">
              <a:avLst/>
            </a:prstGeom>
          </p:spPr>
        </p:pic>
        <p:pic>
          <p:nvPicPr>
            <p:cNvPr id="12" name="Immagin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1661" y="2666129"/>
              <a:ext cx="632002" cy="632002"/>
            </a:xfrm>
            <a:prstGeom prst="rect">
              <a:avLst/>
            </a:prstGeom>
          </p:spPr>
        </p:pic>
        <p:pic>
          <p:nvPicPr>
            <p:cNvPr id="13" name="Immagin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3124" y="2727399"/>
              <a:ext cx="527881" cy="527881"/>
            </a:xfrm>
            <a:prstGeom prst="rect">
              <a:avLst/>
            </a:prstGeom>
          </p:spPr>
        </p:pic>
      </p:grpSp>
      <p:grpSp>
        <p:nvGrpSpPr>
          <p:cNvPr id="14" name="Gruppo 13"/>
          <p:cNvGrpSpPr/>
          <p:nvPr/>
        </p:nvGrpSpPr>
        <p:grpSpPr>
          <a:xfrm>
            <a:off x="7774890" y="1834327"/>
            <a:ext cx="2304256" cy="1393165"/>
            <a:chOff x="7847009" y="2605866"/>
            <a:chExt cx="2304256" cy="1393165"/>
          </a:xfrm>
        </p:grpSpPr>
        <p:sp>
          <p:nvSpPr>
            <p:cNvPr id="15" name="Rettangolo arrotondato 9"/>
            <p:cNvSpPr/>
            <p:nvPr/>
          </p:nvSpPr>
          <p:spPr>
            <a:xfrm>
              <a:off x="7847009" y="3033191"/>
              <a:ext cx="2304256" cy="965840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75000"/>
                <a:alpha val="5882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 err="1">
                  <a:latin typeface="Source Sans Pro" panose="020B0503030403020204" pitchFamily="34" charset="0"/>
                </a:rPr>
                <a:t>databases</a:t>
              </a:r>
              <a:endParaRPr lang="it-IT" sz="3200" dirty="0">
                <a:latin typeface="Source Sans Pro" panose="020B0503030403020204" pitchFamily="34" charset="0"/>
              </a:endParaRPr>
            </a:p>
          </p:txBody>
        </p:sp>
        <p:pic>
          <p:nvPicPr>
            <p:cNvPr id="16" name="Immagin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1105" y="2605866"/>
              <a:ext cx="576064" cy="710635"/>
            </a:xfrm>
            <a:prstGeom prst="rect">
              <a:avLst/>
            </a:prstGeom>
          </p:spPr>
        </p:pic>
      </p:grpSp>
      <p:grpSp>
        <p:nvGrpSpPr>
          <p:cNvPr id="17" name="Gruppo 12"/>
          <p:cNvGrpSpPr/>
          <p:nvPr/>
        </p:nvGrpSpPr>
        <p:grpSpPr>
          <a:xfrm>
            <a:off x="4879796" y="1733316"/>
            <a:ext cx="2527013" cy="1509198"/>
            <a:chOff x="4951915" y="2504855"/>
            <a:chExt cx="2527013" cy="1509198"/>
          </a:xfrm>
        </p:grpSpPr>
        <p:sp>
          <p:nvSpPr>
            <p:cNvPr id="18" name="Rettangolo arrotondato 11"/>
            <p:cNvSpPr/>
            <p:nvPr/>
          </p:nvSpPr>
          <p:spPr>
            <a:xfrm>
              <a:off x="4951915" y="3033192"/>
              <a:ext cx="2527013" cy="980861"/>
            </a:xfrm>
            <a:prstGeom prst="roundRect">
              <a:avLst>
                <a:gd name="adj" fmla="val 0"/>
              </a:avLst>
            </a:prstGeom>
            <a:solidFill>
              <a:schemeClr val="bg2">
                <a:lumMod val="50000"/>
                <a:alpha val="5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3200" dirty="0">
                  <a:latin typeface="Source Sans Pro" panose="020B0503030403020204" pitchFamily="34" charset="0"/>
                </a:rPr>
                <a:t>CRM/ERP</a:t>
              </a:r>
            </a:p>
          </p:txBody>
        </p:sp>
        <p:pic>
          <p:nvPicPr>
            <p:cNvPr id="19" name="Immagin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7997" y="2504855"/>
              <a:ext cx="814848" cy="796116"/>
            </a:xfrm>
            <a:prstGeom prst="rect">
              <a:avLst/>
            </a:prstGeom>
          </p:spPr>
        </p:pic>
      </p:grpSp>
      <p:pic>
        <p:nvPicPr>
          <p:cNvPr id="20" name="Immagin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516" y="3516522"/>
            <a:ext cx="21050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80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09650" y="260648"/>
            <a:ext cx="10862400" cy="6120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Cosa guardare? 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832" y="1988840"/>
            <a:ext cx="2514037" cy="2994833"/>
          </a:xfrm>
          <a:prstGeom prst="rect">
            <a:avLst/>
          </a:prstGeom>
        </p:spPr>
      </p:pic>
      <p:sp>
        <p:nvSpPr>
          <p:cNvPr id="79" name="Titolo 2"/>
          <p:cNvSpPr txBox="1">
            <a:spLocks/>
          </p:cNvSpPr>
          <p:nvPr/>
        </p:nvSpPr>
        <p:spPr>
          <a:xfrm>
            <a:off x="720000" y="5478562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39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7DB928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dirty="0"/>
              <a:t>Sistema telefonico e Remote Call Control</a:t>
            </a:r>
          </a:p>
        </p:txBody>
      </p:sp>
    </p:spTree>
    <p:extLst>
      <p:ext uri="{BB962C8B-B14F-4D97-AF65-F5344CB8AC3E}">
        <p14:creationId xmlns:p14="http://schemas.microsoft.com/office/powerpoint/2010/main" val="34932757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Sistema telefonico e Remote Call Control</a:t>
            </a:r>
          </a:p>
        </p:txBody>
      </p:sp>
      <p:sp>
        <p:nvSpPr>
          <p:cNvPr id="2" name="Flowchart: Decision 1">
            <a:hlinkClick r:id="rId2"/>
          </p:cNvPr>
          <p:cNvSpPr/>
          <p:nvPr/>
        </p:nvSpPr>
        <p:spPr>
          <a:xfrm>
            <a:off x="5110528" y="1700808"/>
            <a:ext cx="1872208" cy="79208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TAPI</a:t>
            </a:r>
          </a:p>
        </p:txBody>
      </p:sp>
      <p:sp>
        <p:nvSpPr>
          <p:cNvPr id="21" name="Flowchart: Decision 20"/>
          <p:cNvSpPr/>
          <p:nvPr/>
        </p:nvSpPr>
        <p:spPr>
          <a:xfrm>
            <a:off x="2302216" y="2885203"/>
            <a:ext cx="1872208" cy="79208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SIP Phones</a:t>
            </a:r>
          </a:p>
        </p:txBody>
      </p:sp>
      <p:cxnSp>
        <p:nvCxnSpPr>
          <p:cNvPr id="23" name="Straight Arrow Connector 22"/>
          <p:cNvCxnSpPr>
            <a:stCxn id="2" idx="1"/>
            <a:endCxn id="21" idx="0"/>
          </p:cNvCxnSpPr>
          <p:nvPr/>
        </p:nvCxnSpPr>
        <p:spPr>
          <a:xfrm rot="10800000" flipV="1">
            <a:off x="3238320" y="2096851"/>
            <a:ext cx="1872208" cy="78835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" idx="3"/>
            <a:endCxn id="62" idx="0"/>
          </p:cNvCxnSpPr>
          <p:nvPr/>
        </p:nvCxnSpPr>
        <p:spPr>
          <a:xfrm>
            <a:off x="6982736" y="2096852"/>
            <a:ext cx="1872208" cy="809021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Flowchart: Terminator 49"/>
          <p:cNvSpPr/>
          <p:nvPr/>
        </p:nvSpPr>
        <p:spPr>
          <a:xfrm>
            <a:off x="727803" y="4613395"/>
            <a:ext cx="1584176" cy="648072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chemeClr val="bg1"/>
                  </a:solidFill>
                </a:ln>
                <a:hlinkClick r:id="rId3"/>
              </a:rPr>
              <a:t>Bluetooth RCC</a:t>
            </a:r>
            <a:endParaRPr lang="it-IT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1" name="Flowchart: Terminator 50"/>
          <p:cNvSpPr/>
          <p:nvPr/>
        </p:nvSpPr>
        <p:spPr>
          <a:xfrm>
            <a:off x="4174424" y="4613395"/>
            <a:ext cx="1584176" cy="648072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chemeClr val="bg1"/>
                  </a:solidFill>
                </a:ln>
                <a:hlinkClick r:id="rId4"/>
              </a:rPr>
              <a:t>ECSTA for SIP Phones</a:t>
            </a:r>
            <a:endParaRPr lang="it-IT" dirty="0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53" name="Straight Arrow Connector 52"/>
          <p:cNvCxnSpPr>
            <a:stCxn id="21" idx="1"/>
            <a:endCxn id="50" idx="0"/>
          </p:cNvCxnSpPr>
          <p:nvPr/>
        </p:nvCxnSpPr>
        <p:spPr>
          <a:xfrm rot="10800000" flipV="1">
            <a:off x="1519892" y="3281247"/>
            <a:ext cx="782325" cy="133214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1" idx="3"/>
            <a:endCxn id="51" idx="0"/>
          </p:cNvCxnSpPr>
          <p:nvPr/>
        </p:nvCxnSpPr>
        <p:spPr>
          <a:xfrm>
            <a:off x="4174424" y="3281247"/>
            <a:ext cx="792088" cy="133214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2" name="Flowchart: Decision 61"/>
          <p:cNvSpPr/>
          <p:nvPr/>
        </p:nvSpPr>
        <p:spPr>
          <a:xfrm>
            <a:off x="7918840" y="2905873"/>
            <a:ext cx="1872208" cy="79208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TSP Vendor</a:t>
            </a:r>
          </a:p>
        </p:txBody>
      </p:sp>
      <p:sp>
        <p:nvSpPr>
          <p:cNvPr id="63" name="Flowchart: Terminator 62"/>
          <p:cNvSpPr/>
          <p:nvPr/>
        </p:nvSpPr>
        <p:spPr>
          <a:xfrm>
            <a:off x="6344427" y="4634065"/>
            <a:ext cx="1584176" cy="648072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linkClick r:id="rId5"/>
              </a:rPr>
              <a:t>ECSTA</a:t>
            </a:r>
            <a:r>
              <a:rPr lang="it-IT" dirty="0"/>
              <a:t>*</a:t>
            </a:r>
          </a:p>
        </p:txBody>
      </p:sp>
      <p:sp>
        <p:nvSpPr>
          <p:cNvPr id="64" name="Flowchart: Terminator 63"/>
          <p:cNvSpPr/>
          <p:nvPr/>
        </p:nvSpPr>
        <p:spPr>
          <a:xfrm>
            <a:off x="9791048" y="4634065"/>
            <a:ext cx="1584176" cy="648072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/>
              <a:t>Vendor’s license</a:t>
            </a:r>
          </a:p>
        </p:txBody>
      </p:sp>
      <p:cxnSp>
        <p:nvCxnSpPr>
          <p:cNvPr id="65" name="Straight Arrow Connector 52"/>
          <p:cNvCxnSpPr>
            <a:stCxn id="62" idx="1"/>
            <a:endCxn id="63" idx="0"/>
          </p:cNvCxnSpPr>
          <p:nvPr/>
        </p:nvCxnSpPr>
        <p:spPr>
          <a:xfrm rot="10800000" flipV="1">
            <a:off x="7136516" y="3301917"/>
            <a:ext cx="782325" cy="133214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66" name="Straight Arrow Connector 55"/>
          <p:cNvCxnSpPr>
            <a:stCxn id="62" idx="3"/>
            <a:endCxn id="64" idx="0"/>
          </p:cNvCxnSpPr>
          <p:nvPr/>
        </p:nvCxnSpPr>
        <p:spPr>
          <a:xfrm>
            <a:off x="9791048" y="3301917"/>
            <a:ext cx="792088" cy="1332148"/>
          </a:xfrm>
          <a:prstGeom prst="bentConnector2">
            <a:avLst/>
          </a:prstGeom>
          <a:ln w="28575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922396" y="1771917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718567" y="28807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935064" y="29192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Yes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315555" y="2919229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No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276048" y="288079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Yes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645907" y="174595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Yes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44427" y="5900592"/>
            <a:ext cx="2897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*Check compatibility list and if vendor’s license is needed</a:t>
            </a:r>
          </a:p>
        </p:txBody>
      </p:sp>
    </p:spTree>
    <p:extLst>
      <p:ext uri="{BB962C8B-B14F-4D97-AF65-F5344CB8AC3E}">
        <p14:creationId xmlns:p14="http://schemas.microsoft.com/office/powerpoint/2010/main" val="1230535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50" grpId="0" animBg="1"/>
      <p:bldP spid="51" grpId="0" animBg="1"/>
      <p:bldP spid="62" grpId="0" animBg="1"/>
      <p:bldP spid="63" grpId="0" animBg="1"/>
      <p:bldP spid="64" grpId="0" animBg="1"/>
      <p:bldP spid="68" grpId="0"/>
      <p:bldP spid="69" grpId="0"/>
      <p:bldP spid="70" grpId="0"/>
      <p:bldP spid="71" grpId="0"/>
      <p:bldP spid="72" grpId="0"/>
      <p:bldP spid="74" grpId="0"/>
      <p:bldP spid="7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</a:t>
            </a:r>
          </a:p>
        </p:txBody>
      </p:sp>
      <p:pic>
        <p:nvPicPr>
          <p:cNvPr id="7172" name="Picture 4" descr="https://www.curtisfitch.com/wp-content/uploads/2015/01/workflow-g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58" y="1412776"/>
            <a:ext cx="34710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itolo 2"/>
          <p:cNvSpPr txBox="1">
            <a:spLocks/>
          </p:cNvSpPr>
          <p:nvPr/>
        </p:nvSpPr>
        <p:spPr>
          <a:xfrm>
            <a:off x="720000" y="5517232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39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7DB928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dirty="0"/>
              <a:t>Il flusso di lavoro</a:t>
            </a:r>
          </a:p>
        </p:txBody>
      </p:sp>
    </p:spTree>
    <p:extLst>
      <p:ext uri="{BB962C8B-B14F-4D97-AF65-F5344CB8AC3E}">
        <p14:creationId xmlns:p14="http://schemas.microsoft.com/office/powerpoint/2010/main" val="28818289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Il flusso di lavoro </a:t>
            </a:r>
          </a:p>
        </p:txBody>
      </p:sp>
      <p:sp>
        <p:nvSpPr>
          <p:cNvPr id="25" name="Titolo 2"/>
          <p:cNvSpPr txBox="1">
            <a:spLocks/>
          </p:cNvSpPr>
          <p:nvPr/>
        </p:nvSpPr>
        <p:spPr>
          <a:xfrm>
            <a:off x="720000" y="1196752"/>
            <a:ext cx="10441160" cy="403244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39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7DB928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it-IT" b="1" dirty="0">
                <a:solidFill>
                  <a:schemeClr val="tx2"/>
                </a:solidFill>
              </a:rPr>
              <a:t>Domande Chiave: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cosa fai quando suona il telefono?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cosa vorresti sapere quando suona il telefono?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cosa vorresti fare mentre sei al telefono?</a:t>
            </a:r>
          </a:p>
        </p:txBody>
      </p:sp>
    </p:spTree>
    <p:extLst>
      <p:ext uri="{BB962C8B-B14F-4D97-AF65-F5344CB8AC3E}">
        <p14:creationId xmlns:p14="http://schemas.microsoft.com/office/powerpoint/2010/main" val="74837429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9840527" y="6576803"/>
            <a:ext cx="416348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096" y="1772816"/>
            <a:ext cx="2619375" cy="3514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7488" y="2132856"/>
            <a:ext cx="2619375" cy="2286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4511824" y="2924944"/>
            <a:ext cx="2016224" cy="720080"/>
          </a:xfrm>
          <a:prstGeom prst="rightArrow">
            <a:avLst/>
          </a:prstGeom>
          <a:solidFill>
            <a:srgbClr val="4AB9A9"/>
          </a:solidFill>
          <a:ln>
            <a:solidFill>
              <a:srgbClr val="4DBB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2"/>
          <p:cNvSpPr txBox="1">
            <a:spLocks/>
          </p:cNvSpPr>
          <p:nvPr/>
        </p:nvSpPr>
        <p:spPr>
          <a:xfrm>
            <a:off x="872400" y="425999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39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7DB928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dirty="0"/>
              <a:t>Cosa guardare? Il flusso di lavoro </a:t>
            </a:r>
          </a:p>
        </p:txBody>
      </p:sp>
    </p:spTree>
    <p:extLst>
      <p:ext uri="{BB962C8B-B14F-4D97-AF65-F5344CB8AC3E}">
        <p14:creationId xmlns:p14="http://schemas.microsoft.com/office/powerpoint/2010/main" val="429285624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</a:t>
            </a:r>
          </a:p>
        </p:txBody>
      </p:sp>
      <p:sp>
        <p:nvSpPr>
          <p:cNvPr id="25" name="Titolo 2"/>
          <p:cNvSpPr txBox="1">
            <a:spLocks/>
          </p:cNvSpPr>
          <p:nvPr/>
        </p:nvSpPr>
        <p:spPr>
          <a:xfrm>
            <a:off x="720000" y="5517232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39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7DB928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dirty="0"/>
              <a:t>L’infrastruttura IT</a:t>
            </a:r>
          </a:p>
        </p:txBody>
      </p:sp>
      <p:pic>
        <p:nvPicPr>
          <p:cNvPr id="8196" name="Picture 4" descr="http://www.peters.com/wp-content/uploads/2015/12/IT-Infrastructure-Services-Face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885599"/>
            <a:ext cx="8657113" cy="453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9584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Stefano Chittaro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Account Director Expert Partner International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call.estos.it/stefano.chittaro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916832"/>
            <a:ext cx="3112201" cy="40243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96981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0765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L’infrastruttura IT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676" y="1418564"/>
            <a:ext cx="2232248" cy="2234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824" y="1484784"/>
            <a:ext cx="2514665" cy="2168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2304" y="1701866"/>
            <a:ext cx="2299894" cy="173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232" y="4725144"/>
            <a:ext cx="3408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Windows 7, 8,.1 10</a:t>
            </a:r>
          </a:p>
          <a:p>
            <a:r>
              <a:rPr lang="it-IT" dirty="0">
                <a:solidFill>
                  <a:schemeClr val="tx2"/>
                </a:solidFill>
              </a:rPr>
              <a:t>Windows Server 2008 o superiore</a:t>
            </a:r>
          </a:p>
          <a:p>
            <a:r>
              <a:rPr lang="it-IT" dirty="0">
                <a:solidFill>
                  <a:schemeClr val="tx2"/>
                </a:solidFill>
              </a:rPr>
              <a:t>Mac OS 10.7 o superiori</a:t>
            </a:r>
          </a:p>
          <a:p>
            <a:r>
              <a:rPr lang="it-IT" dirty="0">
                <a:solidFill>
                  <a:schemeClr val="tx2"/>
                </a:solidFill>
              </a:rPr>
              <a:t>iOS 8 o superiore</a:t>
            </a:r>
          </a:p>
          <a:p>
            <a:r>
              <a:rPr lang="it-IT" dirty="0">
                <a:solidFill>
                  <a:schemeClr val="tx2"/>
                </a:solidFill>
              </a:rPr>
              <a:t>Android 4.0 o superiore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7716" y="3653148"/>
            <a:ext cx="20799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Sistemi operativi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1824" y="365314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Groupware e posta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23792" y="4725144"/>
            <a:ext cx="3408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Outlook 2007 o superiore</a:t>
            </a:r>
          </a:p>
          <a:p>
            <a:r>
              <a:rPr lang="it-IT" dirty="0">
                <a:solidFill>
                  <a:schemeClr val="tx2"/>
                </a:solidFill>
              </a:rPr>
              <a:t>IBM Notes 8.0 o superiore</a:t>
            </a:r>
          </a:p>
          <a:p>
            <a:r>
              <a:rPr lang="it-IT" dirty="0">
                <a:solidFill>
                  <a:schemeClr val="tx2"/>
                </a:solidFill>
              </a:rPr>
              <a:t>Google Apps for Work (field test)</a:t>
            </a:r>
          </a:p>
          <a:p>
            <a:r>
              <a:rPr lang="it-IT" dirty="0">
                <a:solidFill>
                  <a:schemeClr val="tx2"/>
                </a:solidFill>
              </a:rPr>
              <a:t>Office365 / Exchange 2010+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43606" y="3653148"/>
            <a:ext cx="2608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tx2"/>
                </a:solidFill>
              </a:rPr>
              <a:t>Anagrafiche aziendali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29328" y="4730204"/>
            <a:ext cx="3408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Database accessibile (read only)</a:t>
            </a:r>
          </a:p>
          <a:p>
            <a:r>
              <a:rPr lang="it-IT" dirty="0">
                <a:solidFill>
                  <a:schemeClr val="tx2"/>
                </a:solidFill>
              </a:rPr>
              <a:t>Applicazione interoperabile</a:t>
            </a:r>
          </a:p>
          <a:p>
            <a:r>
              <a:rPr lang="it-IT" dirty="0">
                <a:solidFill>
                  <a:schemeClr val="tx2"/>
                </a:solidFill>
              </a:rPr>
              <a:t>Click to dial</a:t>
            </a:r>
          </a:p>
        </p:txBody>
      </p:sp>
    </p:spTree>
    <p:extLst>
      <p:ext uri="{BB962C8B-B14F-4D97-AF65-F5344CB8AC3E}">
        <p14:creationId xmlns:p14="http://schemas.microsoft.com/office/powerpoint/2010/main" val="2789478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</a:t>
            </a:r>
          </a:p>
        </p:txBody>
      </p:sp>
      <p:sp>
        <p:nvSpPr>
          <p:cNvPr id="25" name="Titolo 2"/>
          <p:cNvSpPr txBox="1">
            <a:spLocks/>
          </p:cNvSpPr>
          <p:nvPr/>
        </p:nvSpPr>
        <p:spPr>
          <a:xfrm>
            <a:off x="720000" y="5517232"/>
            <a:ext cx="10862400" cy="612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239" rtl="0" eaLnBrk="1" latinLnBrk="0" hangingPunct="1">
              <a:spcBef>
                <a:spcPct val="0"/>
              </a:spcBef>
              <a:buNone/>
              <a:defRPr sz="3600" b="0" i="0" kern="1200">
                <a:solidFill>
                  <a:srgbClr val="7DB928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it-IT" dirty="0"/>
              <a:t>Come presentare il progetto (e a chi)</a:t>
            </a:r>
          </a:p>
        </p:txBody>
      </p:sp>
      <p:pic>
        <p:nvPicPr>
          <p:cNvPr id="11266" name="Picture 2" descr="http://www.crescentsolutions.net/blog/wp-content/uploads/2015/03/handshake_forwa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1196752"/>
            <a:ext cx="3744986" cy="374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167445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Presentare il progetto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0000" y="1484784"/>
            <a:ext cx="4151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z="2800" dirty="0"/>
              <a:t>Amministratori di sistema</a:t>
            </a:r>
          </a:p>
        </p:txBody>
      </p:sp>
      <p:pic>
        <p:nvPicPr>
          <p:cNvPr id="13314" name="Picture 2" descr="http://blog.smalleycreative.com/wp-content/uploads/2011/01/devotion_to_duty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2348880"/>
            <a:ext cx="762585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0000" y="2087270"/>
            <a:ext cx="5592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z="2800" dirty="0"/>
              <a:t>Ruoli operativi e di supervisione</a:t>
            </a:r>
          </a:p>
          <a:p>
            <a:r>
              <a:rPr lang="it-IT" sz="2800" dirty="0"/>
              <a:t>Amministratori / Manager</a:t>
            </a:r>
          </a:p>
          <a:p>
            <a:r>
              <a:rPr lang="it-IT" sz="2800" dirty="0"/>
              <a:t>Amministratori di sistema</a:t>
            </a:r>
          </a:p>
        </p:txBody>
      </p:sp>
    </p:spTree>
    <p:extLst>
      <p:ext uri="{BB962C8B-B14F-4D97-AF65-F5344CB8AC3E}">
        <p14:creationId xmlns:p14="http://schemas.microsoft.com/office/powerpoint/2010/main" val="13939808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Cosa guardare? Presentare il progetto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55640" y="3717032"/>
            <a:ext cx="6816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z="2800" dirty="0"/>
              <a:t>Live Demo su vostra infrastruttura</a:t>
            </a:r>
          </a:p>
          <a:p>
            <a:r>
              <a:rPr lang="it-IT" sz="2800" dirty="0"/>
              <a:t>Live Demo con il nostro reparto tecnico</a:t>
            </a:r>
          </a:p>
          <a:p>
            <a:r>
              <a:rPr lang="it-IT" sz="2800" dirty="0"/>
              <a:t>Brochure correlata</a:t>
            </a:r>
          </a:p>
        </p:txBody>
      </p:sp>
      <p:pic>
        <p:nvPicPr>
          <p:cNvPr id="14338" name="Picture 2" descr="https://inlooxcdn.azureedge.net/var/corporate_site/storage/images/media/images/neue-kontaktseite/live-demo/460834-1-ger-DE/live-dem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6" y="1196752"/>
            <a:ext cx="2027881" cy="202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21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Riepilogando</a:t>
            </a:r>
          </a:p>
        </p:txBody>
      </p:sp>
      <p:pic>
        <p:nvPicPr>
          <p:cNvPr id="15362" name="Picture 2" descr="http://www.iconsdb.com/icons/download/green/checked-checkbox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490521"/>
            <a:ext cx="1043881" cy="10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27648" y="168929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PBX</a:t>
            </a:r>
            <a:r>
              <a:rPr lang="it-IT" dirty="0"/>
              <a:t> </a:t>
            </a:r>
            <a:r>
              <a:rPr lang="it-IT" sz="36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compatibile con TAPI o alternative RCC</a:t>
            </a:r>
          </a:p>
        </p:txBody>
      </p:sp>
      <p:pic>
        <p:nvPicPr>
          <p:cNvPr id="8" name="Picture 2" descr="http://www.iconsdb.com/icons/download/green/checked-checkbox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516" y="3014200"/>
            <a:ext cx="1043881" cy="10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35660" y="3212976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Flusso di lavoro chiaro e stabilito</a:t>
            </a:r>
          </a:p>
        </p:txBody>
      </p:sp>
      <p:pic>
        <p:nvPicPr>
          <p:cNvPr id="10" name="Picture 2" descr="http://www.iconsdb.com/icons/download/green/checked-checkbox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4537879"/>
            <a:ext cx="1043881" cy="104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27648" y="4736655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rPr>
              <a:t>Infrastruttura IT compatibile</a:t>
            </a:r>
          </a:p>
        </p:txBody>
      </p:sp>
    </p:spTree>
    <p:extLst>
      <p:ext uri="{BB962C8B-B14F-4D97-AF65-F5344CB8AC3E}">
        <p14:creationId xmlns:p14="http://schemas.microsoft.com/office/powerpoint/2010/main" val="190189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Punti Forza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703512" y="1340768"/>
            <a:ext cx="62646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Semplice da installare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Si adatta a molteplici scenari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Altamente personalizzabile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Stabile e flessibile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Bassissimi requisiti HW/SW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/>
              <a:t>Basso TCO</a:t>
            </a:r>
            <a:endParaRPr lang="it-IT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Sempre aggiornabile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Crea business ricorrente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3200" dirty="0"/>
              <a:t>Vendita servizi professionali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429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/>
              <a:t>Interface </a:t>
            </a:r>
            <a:r>
              <a:rPr lang="it-IT" dirty="0" err="1"/>
              <a:t>revamp</a:t>
            </a:r>
            <a:endParaRPr lang="it-IT" dirty="0"/>
          </a:p>
          <a:p>
            <a:r>
              <a:rPr lang="it-IT" dirty="0"/>
              <a:t>Exchange Web Service </a:t>
            </a:r>
            <a:r>
              <a:rPr lang="it-IT" dirty="0" err="1"/>
              <a:t>connector</a:t>
            </a:r>
            <a:endParaRPr lang="it-IT" dirty="0"/>
          </a:p>
          <a:p>
            <a:r>
              <a:rPr lang="it-IT" dirty="0"/>
              <a:t>Bluetooth </a:t>
            </a:r>
            <a:r>
              <a:rPr lang="it-IT" dirty="0" err="1"/>
              <a:t>smartphone</a:t>
            </a:r>
            <a:r>
              <a:rPr lang="it-IT" dirty="0"/>
              <a:t> </a:t>
            </a:r>
            <a:r>
              <a:rPr lang="it-IT" dirty="0" err="1"/>
              <a:t>integration</a:t>
            </a:r>
            <a:endParaRPr lang="it-IT" dirty="0"/>
          </a:p>
          <a:p>
            <a:r>
              <a:rPr lang="it-IT" dirty="0"/>
              <a:t>Office 2016 </a:t>
            </a:r>
            <a:r>
              <a:rPr lang="it-IT" dirty="0" err="1"/>
              <a:t>support</a:t>
            </a:r>
            <a:endParaRPr lang="it-IT" dirty="0"/>
          </a:p>
          <a:p>
            <a:r>
              <a:rPr lang="it-IT" dirty="0"/>
              <a:t>Windows 10 </a:t>
            </a:r>
            <a:r>
              <a:rPr lang="it-IT" dirty="0" err="1"/>
              <a:t>support</a:t>
            </a:r>
            <a:endParaRPr lang="it-IT" dirty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7DB928"/>
                </a:solidFill>
                <a:latin typeface="Source Sans Pro Light" panose="020B0403030403020204" pitchFamily="34" charset="0"/>
              </a:rPr>
              <a:t>Novità</a:t>
            </a:r>
            <a:r>
              <a:rPr lang="de-DE" dirty="0">
                <a:solidFill>
                  <a:srgbClr val="7DB928"/>
                </a:solidFill>
                <a:latin typeface="Source Sans Pro Light" panose="020B0403030403020204" pitchFamily="34" charset="0"/>
              </a:rPr>
              <a:t> 2016 – </a:t>
            </a:r>
            <a:r>
              <a:rPr lang="de-DE" dirty="0" err="1">
                <a:solidFill>
                  <a:srgbClr val="7DB928"/>
                </a:solidFill>
                <a:latin typeface="Source Sans Pro Light" panose="020B0403030403020204" pitchFamily="34" charset="0"/>
              </a:rPr>
              <a:t>ProCall</a:t>
            </a:r>
            <a:r>
              <a:rPr lang="de-DE" dirty="0">
                <a:solidFill>
                  <a:srgbClr val="7DB928"/>
                </a:solidFill>
                <a:latin typeface="Source Sans Pro Light" panose="020B0403030403020204" pitchFamily="34" charset="0"/>
              </a:rPr>
              <a:t> </a:t>
            </a:r>
            <a:r>
              <a:rPr lang="de-DE" dirty="0" err="1">
                <a:solidFill>
                  <a:srgbClr val="7DB928"/>
                </a:solidFill>
                <a:latin typeface="Source Sans Pro Light" panose="020B0403030403020204" pitchFamily="34" charset="0"/>
              </a:rPr>
              <a:t>One</a:t>
            </a:r>
            <a:r>
              <a:rPr lang="de-DE" dirty="0">
                <a:solidFill>
                  <a:srgbClr val="7DB928"/>
                </a:solidFill>
                <a:latin typeface="Source Sans Pro Light" panose="020B0403030403020204" pitchFamily="34" charset="0"/>
              </a:rPr>
              <a:t> R2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TP</a:t>
            </a:r>
            <a:endParaRPr lang="de-DE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PM</a:t>
            </a:r>
            <a:endParaRPr lang="de-DE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404" y="1123950"/>
            <a:ext cx="3639566" cy="5111750"/>
          </a:xfrm>
        </p:spPr>
      </p:pic>
    </p:spTree>
    <p:extLst>
      <p:ext uri="{BB962C8B-B14F-4D97-AF65-F5344CB8AC3E}">
        <p14:creationId xmlns:p14="http://schemas.microsoft.com/office/powerpoint/2010/main" val="110397930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Referenze su </a:t>
            </a:r>
            <a:r>
              <a:rPr lang="de-DE" dirty="0">
                <a:hlinkClick r:id="rId2"/>
              </a:rPr>
              <a:t>www.estos.it</a:t>
            </a:r>
            <a:r>
              <a:rPr lang="de-DE" dirty="0"/>
              <a:t> </a:t>
            </a:r>
          </a:p>
        </p:txBody>
      </p:sp>
      <p:pic>
        <p:nvPicPr>
          <p:cNvPr id="2" name="Immagin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426" y="980728"/>
            <a:ext cx="7315547" cy="521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fade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Portfolio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/>
              <a:t>GF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/>
              <a:t>CL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28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3" y="293072"/>
            <a:ext cx="8316845" cy="62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81651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50592" y="476672"/>
            <a:ext cx="8146800" cy="612000"/>
          </a:xfrm>
        </p:spPr>
        <p:txBody>
          <a:bodyPr>
            <a:normAutofit/>
          </a:bodyPr>
          <a:lstStyle/>
          <a:p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Some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our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latin typeface="Source Sans Pro" panose="020B0503030403020204" pitchFamily="34" charset="0"/>
              </a:rPr>
              <a:t>certifications</a:t>
            </a:r>
            <a:r>
              <a:rPr lang="de-DE" dirty="0">
                <a:solidFill>
                  <a:schemeClr val="tx1"/>
                </a:solidFill>
                <a:latin typeface="Source Sans Pro" panose="020B0503030403020204" pitchFamily="34" charset="0"/>
              </a:rPr>
              <a:t>…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7C905D0-24F0-4A5D-A8FD-F45F8E9F1544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3074" name="Picture 2" descr="http://www.estos.de/uploads/pics/citrix-partner-80-Ci_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552" y="5605902"/>
            <a:ext cx="7620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estos.de/uploads/pics/k-vmw-09q3-lgo-partner-tech-alli-k_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5219" y="5620674"/>
            <a:ext cx="762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estos.de/uploads/pics/neu-8_0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6886" y="5605902"/>
            <a:ext cx="762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estos.de/uploads/pics/uni_partner_0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4946" y="5620674"/>
            <a:ext cx="762000" cy="60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estos.de/uploads/pics/a2p2logo-distri-a2_02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032" y="5605903"/>
            <a:ext cx="7620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estos.de/typo3temp/pics/neu-3_02_8e35cfc2a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6688" y="5572549"/>
            <a:ext cx="952500" cy="74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estos.de/typo3temp/pics/ms-logo-05-ms_02_0f97e1fc86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846" y="5977376"/>
            <a:ext cx="1428750" cy="28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stos.de/typo3temp/pics/WinServer2012_0ca5960a8e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2308" y="4149080"/>
            <a:ext cx="609972" cy="77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tos.de/typo3temp/pics/win8_245339d9d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328" y="4193577"/>
            <a:ext cx="586307" cy="74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ogo der Fiducia IT A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2791" y="4364483"/>
            <a:ext cx="1340860" cy="33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6" y="4285068"/>
            <a:ext cx="142875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34139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Checklist?</a:t>
            </a:r>
          </a:p>
        </p:txBody>
      </p:sp>
      <p:pic>
        <p:nvPicPr>
          <p:cNvPr id="1026" name="Picture 2" descr="http://torrlaw.com/wp-content/uploads/2015/03/bankruptcy-checkli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340768"/>
            <a:ext cx="6804757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82260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Stefano Chittaro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Account Director Expert Partner International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de-DE" dirty="0"/>
              <a:t>https://call.estos.it/stefano.chittaro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4" y="1916832"/>
            <a:ext cx="3112201" cy="402439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1896981"/>
            <a:ext cx="44644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2256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23392" y="2636912"/>
            <a:ext cx="99845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500" dirty="0"/>
              <a:t>www.estos.it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4312" y="399824"/>
            <a:ext cx="25146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02734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63352" y="1844824"/>
            <a:ext cx="9577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Per informazioni, live demo e partner </a:t>
            </a:r>
            <a:r>
              <a:rPr lang="it-IT" sz="2000" dirty="0" err="1"/>
              <a:t>program</a:t>
            </a:r>
            <a:r>
              <a:rPr lang="it-IT" sz="2000" dirty="0"/>
              <a:t>, contattate il nostro ufficio commerciale</a:t>
            </a:r>
          </a:p>
          <a:p>
            <a:endParaRPr lang="it-IT" sz="2000" dirty="0"/>
          </a:p>
          <a:p>
            <a:r>
              <a:rPr lang="it-IT" sz="2000" dirty="0"/>
              <a:t>Email: </a:t>
            </a:r>
            <a:r>
              <a:rPr lang="it-IT" sz="2000" dirty="0">
                <a:hlinkClick r:id="rId2"/>
              </a:rPr>
              <a:t>commerciale@estos.it</a:t>
            </a:r>
            <a:endParaRPr lang="it-IT" sz="2000" dirty="0"/>
          </a:p>
          <a:p>
            <a:r>
              <a:rPr lang="it-IT" sz="2000" dirty="0" err="1"/>
              <a:t>Tel</a:t>
            </a:r>
            <a:r>
              <a:rPr lang="it-IT" sz="2000" dirty="0"/>
              <a:t>: +39 (0432) 425578</a:t>
            </a:r>
          </a:p>
          <a:p>
            <a:endParaRPr lang="it-IT" sz="2000" dirty="0"/>
          </a:p>
          <a:p>
            <a:r>
              <a:rPr lang="it-IT" sz="2000" dirty="0" err="1"/>
              <a:t>Resp</a:t>
            </a:r>
            <a:r>
              <a:rPr lang="it-IT" sz="2000" dirty="0"/>
              <a:t>: Elisa Ceraulo</a:t>
            </a:r>
          </a:p>
        </p:txBody>
      </p:sp>
    </p:spTree>
    <p:extLst>
      <p:ext uri="{BB962C8B-B14F-4D97-AF65-F5344CB8AC3E}">
        <p14:creationId xmlns:p14="http://schemas.microsoft.com/office/powerpoint/2010/main" val="354715899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Le comunicazioni in azienda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303" y="2204864"/>
            <a:ext cx="2777794" cy="27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275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Le comunicazioni in azienda: il fax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9736" y="1700808"/>
            <a:ext cx="3733594" cy="32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2062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Le comunicazioni in azienda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695" y="2011917"/>
            <a:ext cx="1151936" cy="1149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2024" y="1227304"/>
            <a:ext cx="2045646" cy="2440796"/>
          </a:xfrm>
          <a:prstGeom prst="rect">
            <a:avLst/>
          </a:prstGeom>
        </p:spPr>
      </p:pic>
      <p:cxnSp>
        <p:nvCxnSpPr>
          <p:cNvPr id="6" name="Straight Connector 5"/>
          <p:cNvCxnSpPr>
            <a:stCxn id="4" idx="3"/>
            <a:endCxn id="5" idx="1"/>
          </p:cNvCxnSpPr>
          <p:nvPr/>
        </p:nvCxnSpPr>
        <p:spPr>
          <a:xfrm flipV="1">
            <a:off x="4511631" y="2447702"/>
            <a:ext cx="1800393" cy="1387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16" y="4542892"/>
            <a:ext cx="2088232" cy="18228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0" y="385925"/>
            <a:ext cx="1704467" cy="1706249"/>
          </a:xfrm>
          <a:prstGeom prst="rect">
            <a:avLst/>
          </a:prstGeom>
        </p:spPr>
      </p:pic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4511631" y="3789721"/>
            <a:ext cx="2376457" cy="2377836"/>
            <a:chOff x="1640" y="1156"/>
            <a:chExt cx="1724" cy="1725"/>
          </a:xfrm>
          <a:solidFill>
            <a:schemeClr val="bg1"/>
          </a:solidFill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640" y="1156"/>
              <a:ext cx="1724" cy="1725"/>
            </a:xfrm>
            <a:prstGeom prst="rect">
              <a:avLst/>
            </a:prstGeom>
            <a:grp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1741" y="1257"/>
              <a:ext cx="1535" cy="1547"/>
            </a:xfrm>
            <a:custGeom>
              <a:avLst/>
              <a:gdLst>
                <a:gd name="T0" fmla="*/ 212 w 242"/>
                <a:gd name="T1" fmla="*/ 80 h 244"/>
                <a:gd name="T2" fmla="*/ 177 w 242"/>
                <a:gd name="T3" fmla="*/ 80 h 244"/>
                <a:gd name="T4" fmla="*/ 177 w 242"/>
                <a:gd name="T5" fmla="*/ 93 h 244"/>
                <a:gd name="T6" fmla="*/ 177 w 242"/>
                <a:gd name="T7" fmla="*/ 96 h 244"/>
                <a:gd name="T8" fmla="*/ 212 w 242"/>
                <a:gd name="T9" fmla="*/ 96 h 244"/>
                <a:gd name="T10" fmla="*/ 227 w 242"/>
                <a:gd name="T11" fmla="*/ 111 h 244"/>
                <a:gd name="T12" fmla="*/ 227 w 242"/>
                <a:gd name="T13" fmla="*/ 172 h 244"/>
                <a:gd name="T14" fmla="*/ 212 w 242"/>
                <a:gd name="T15" fmla="*/ 188 h 244"/>
                <a:gd name="T16" fmla="*/ 181 w 242"/>
                <a:gd name="T17" fmla="*/ 188 h 244"/>
                <a:gd name="T18" fmla="*/ 143 w 242"/>
                <a:gd name="T19" fmla="*/ 214 h 244"/>
                <a:gd name="T20" fmla="*/ 150 w 242"/>
                <a:gd name="T21" fmla="*/ 188 h 244"/>
                <a:gd name="T22" fmla="*/ 103 w 242"/>
                <a:gd name="T23" fmla="*/ 188 h 244"/>
                <a:gd name="T24" fmla="*/ 88 w 242"/>
                <a:gd name="T25" fmla="*/ 172 h 244"/>
                <a:gd name="T26" fmla="*/ 88 w 242"/>
                <a:gd name="T27" fmla="*/ 154 h 244"/>
                <a:gd name="T28" fmla="*/ 73 w 242"/>
                <a:gd name="T29" fmla="*/ 143 h 244"/>
                <a:gd name="T30" fmla="*/ 73 w 242"/>
                <a:gd name="T31" fmla="*/ 172 h 244"/>
                <a:gd name="T32" fmla="*/ 103 w 242"/>
                <a:gd name="T33" fmla="*/ 203 h 244"/>
                <a:gd name="T34" fmla="*/ 103 w 242"/>
                <a:gd name="T35" fmla="*/ 203 h 244"/>
                <a:gd name="T36" fmla="*/ 130 w 242"/>
                <a:gd name="T37" fmla="*/ 203 h 244"/>
                <a:gd name="T38" fmla="*/ 121 w 242"/>
                <a:gd name="T39" fmla="*/ 240 h 244"/>
                <a:gd name="T40" fmla="*/ 126 w 242"/>
                <a:gd name="T41" fmla="*/ 244 h 244"/>
                <a:gd name="T42" fmla="*/ 185 w 242"/>
                <a:gd name="T43" fmla="*/ 203 h 244"/>
                <a:gd name="T44" fmla="*/ 212 w 242"/>
                <a:gd name="T45" fmla="*/ 203 h 244"/>
                <a:gd name="T46" fmla="*/ 242 w 242"/>
                <a:gd name="T47" fmla="*/ 172 h 244"/>
                <a:gd name="T48" fmla="*/ 242 w 242"/>
                <a:gd name="T49" fmla="*/ 172 h 244"/>
                <a:gd name="T50" fmla="*/ 242 w 242"/>
                <a:gd name="T51" fmla="*/ 111 h 244"/>
                <a:gd name="T52" fmla="*/ 212 w 242"/>
                <a:gd name="T53" fmla="*/ 80 h 244"/>
                <a:gd name="T54" fmla="*/ 140 w 242"/>
                <a:gd name="T55" fmla="*/ 0 h 244"/>
                <a:gd name="T56" fmla="*/ 31 w 242"/>
                <a:gd name="T57" fmla="*/ 0 h 244"/>
                <a:gd name="T58" fmla="*/ 0 w 242"/>
                <a:gd name="T59" fmla="*/ 31 h 244"/>
                <a:gd name="T60" fmla="*/ 0 w 242"/>
                <a:gd name="T61" fmla="*/ 31 h 244"/>
                <a:gd name="T62" fmla="*/ 0 w 242"/>
                <a:gd name="T63" fmla="*/ 93 h 244"/>
                <a:gd name="T64" fmla="*/ 31 w 242"/>
                <a:gd name="T65" fmla="*/ 123 h 244"/>
                <a:gd name="T66" fmla="*/ 31 w 242"/>
                <a:gd name="T67" fmla="*/ 123 h 244"/>
                <a:gd name="T68" fmla="*/ 57 w 242"/>
                <a:gd name="T69" fmla="*/ 123 h 244"/>
                <a:gd name="T70" fmla="*/ 117 w 242"/>
                <a:gd name="T71" fmla="*/ 164 h 244"/>
                <a:gd name="T72" fmla="*/ 122 w 242"/>
                <a:gd name="T73" fmla="*/ 160 h 244"/>
                <a:gd name="T74" fmla="*/ 112 w 242"/>
                <a:gd name="T75" fmla="*/ 123 h 244"/>
                <a:gd name="T76" fmla="*/ 140 w 242"/>
                <a:gd name="T77" fmla="*/ 123 h 244"/>
                <a:gd name="T78" fmla="*/ 170 w 242"/>
                <a:gd name="T79" fmla="*/ 93 h 244"/>
                <a:gd name="T80" fmla="*/ 170 w 242"/>
                <a:gd name="T81" fmla="*/ 93 h 244"/>
                <a:gd name="T82" fmla="*/ 170 w 242"/>
                <a:gd name="T83" fmla="*/ 31 h 244"/>
                <a:gd name="T84" fmla="*/ 140 w 242"/>
                <a:gd name="T85" fmla="*/ 0 h 244"/>
                <a:gd name="T86" fmla="*/ 155 w 242"/>
                <a:gd name="T87" fmla="*/ 93 h 244"/>
                <a:gd name="T88" fmla="*/ 140 w 242"/>
                <a:gd name="T89" fmla="*/ 108 h 244"/>
                <a:gd name="T90" fmla="*/ 93 w 242"/>
                <a:gd name="T91" fmla="*/ 108 h 244"/>
                <a:gd name="T92" fmla="*/ 99 w 242"/>
                <a:gd name="T93" fmla="*/ 134 h 244"/>
                <a:gd name="T94" fmla="*/ 62 w 242"/>
                <a:gd name="T95" fmla="*/ 108 h 244"/>
                <a:gd name="T96" fmla="*/ 31 w 242"/>
                <a:gd name="T97" fmla="*/ 108 h 244"/>
                <a:gd name="T98" fmla="*/ 16 w 242"/>
                <a:gd name="T99" fmla="*/ 93 h 244"/>
                <a:gd name="T100" fmla="*/ 16 w 242"/>
                <a:gd name="T101" fmla="*/ 31 h 244"/>
                <a:gd name="T102" fmla="*/ 31 w 242"/>
                <a:gd name="T103" fmla="*/ 16 h 244"/>
                <a:gd name="T104" fmla="*/ 140 w 242"/>
                <a:gd name="T105" fmla="*/ 16 h 244"/>
                <a:gd name="T106" fmla="*/ 155 w 242"/>
                <a:gd name="T107" fmla="*/ 31 h 244"/>
                <a:gd name="T108" fmla="*/ 155 w 242"/>
                <a:gd name="T109" fmla="*/ 93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2" h="244">
                  <a:moveTo>
                    <a:pt x="212" y="80"/>
                  </a:moveTo>
                  <a:lnTo>
                    <a:pt x="177" y="80"/>
                  </a:lnTo>
                  <a:lnTo>
                    <a:pt x="177" y="93"/>
                  </a:lnTo>
                  <a:lnTo>
                    <a:pt x="177" y="96"/>
                  </a:lnTo>
                  <a:lnTo>
                    <a:pt x="212" y="96"/>
                  </a:lnTo>
                  <a:cubicBezTo>
                    <a:pt x="220" y="96"/>
                    <a:pt x="227" y="103"/>
                    <a:pt x="227" y="111"/>
                  </a:cubicBezTo>
                  <a:lnTo>
                    <a:pt x="227" y="172"/>
                  </a:lnTo>
                  <a:cubicBezTo>
                    <a:pt x="227" y="181"/>
                    <a:pt x="220" y="188"/>
                    <a:pt x="212" y="188"/>
                  </a:cubicBezTo>
                  <a:lnTo>
                    <a:pt x="181" y="188"/>
                  </a:lnTo>
                  <a:lnTo>
                    <a:pt x="143" y="214"/>
                  </a:lnTo>
                  <a:lnTo>
                    <a:pt x="150" y="188"/>
                  </a:lnTo>
                  <a:lnTo>
                    <a:pt x="103" y="188"/>
                  </a:lnTo>
                  <a:cubicBezTo>
                    <a:pt x="95" y="188"/>
                    <a:pt x="88" y="181"/>
                    <a:pt x="88" y="172"/>
                  </a:cubicBezTo>
                  <a:lnTo>
                    <a:pt x="88" y="154"/>
                  </a:lnTo>
                  <a:cubicBezTo>
                    <a:pt x="83" y="150"/>
                    <a:pt x="78" y="147"/>
                    <a:pt x="73" y="143"/>
                  </a:cubicBezTo>
                  <a:lnTo>
                    <a:pt x="73" y="172"/>
                  </a:lnTo>
                  <a:cubicBezTo>
                    <a:pt x="73" y="189"/>
                    <a:pt x="87" y="203"/>
                    <a:pt x="103" y="203"/>
                  </a:cubicBezTo>
                  <a:cubicBezTo>
                    <a:pt x="103" y="203"/>
                    <a:pt x="103" y="203"/>
                    <a:pt x="103" y="203"/>
                  </a:cubicBezTo>
                  <a:lnTo>
                    <a:pt x="130" y="203"/>
                  </a:lnTo>
                  <a:lnTo>
                    <a:pt x="121" y="240"/>
                  </a:lnTo>
                  <a:lnTo>
                    <a:pt x="126" y="244"/>
                  </a:lnTo>
                  <a:lnTo>
                    <a:pt x="185" y="203"/>
                  </a:lnTo>
                  <a:lnTo>
                    <a:pt x="212" y="203"/>
                  </a:lnTo>
                  <a:cubicBezTo>
                    <a:pt x="229" y="203"/>
                    <a:pt x="242" y="189"/>
                    <a:pt x="242" y="172"/>
                  </a:cubicBezTo>
                  <a:cubicBezTo>
                    <a:pt x="242" y="172"/>
                    <a:pt x="242" y="172"/>
                    <a:pt x="242" y="172"/>
                  </a:cubicBezTo>
                  <a:lnTo>
                    <a:pt x="242" y="111"/>
                  </a:lnTo>
                  <a:cubicBezTo>
                    <a:pt x="242" y="94"/>
                    <a:pt x="229" y="80"/>
                    <a:pt x="212" y="80"/>
                  </a:cubicBezTo>
                  <a:close/>
                  <a:moveTo>
                    <a:pt x="140" y="0"/>
                  </a:moveTo>
                  <a:lnTo>
                    <a:pt x="31" y="0"/>
                  </a:lnTo>
                  <a:cubicBezTo>
                    <a:pt x="14" y="0"/>
                    <a:pt x="0" y="14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lnTo>
                    <a:pt x="0" y="93"/>
                  </a:lnTo>
                  <a:cubicBezTo>
                    <a:pt x="0" y="110"/>
                    <a:pt x="14" y="123"/>
                    <a:pt x="31" y="123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57" y="123"/>
                  </a:lnTo>
                  <a:lnTo>
                    <a:pt x="117" y="164"/>
                  </a:lnTo>
                  <a:lnTo>
                    <a:pt x="122" y="160"/>
                  </a:lnTo>
                  <a:lnTo>
                    <a:pt x="112" y="123"/>
                  </a:lnTo>
                  <a:lnTo>
                    <a:pt x="140" y="123"/>
                  </a:lnTo>
                  <a:cubicBezTo>
                    <a:pt x="156" y="123"/>
                    <a:pt x="170" y="110"/>
                    <a:pt x="170" y="93"/>
                  </a:cubicBezTo>
                  <a:cubicBezTo>
                    <a:pt x="170" y="93"/>
                    <a:pt x="170" y="93"/>
                    <a:pt x="170" y="93"/>
                  </a:cubicBezTo>
                  <a:lnTo>
                    <a:pt x="170" y="31"/>
                  </a:lnTo>
                  <a:cubicBezTo>
                    <a:pt x="170" y="14"/>
                    <a:pt x="156" y="0"/>
                    <a:pt x="140" y="0"/>
                  </a:cubicBezTo>
                  <a:close/>
                  <a:moveTo>
                    <a:pt x="155" y="93"/>
                  </a:moveTo>
                  <a:cubicBezTo>
                    <a:pt x="155" y="101"/>
                    <a:pt x="148" y="108"/>
                    <a:pt x="140" y="108"/>
                  </a:cubicBezTo>
                  <a:lnTo>
                    <a:pt x="93" y="108"/>
                  </a:lnTo>
                  <a:lnTo>
                    <a:pt x="99" y="134"/>
                  </a:lnTo>
                  <a:lnTo>
                    <a:pt x="62" y="108"/>
                  </a:lnTo>
                  <a:lnTo>
                    <a:pt x="31" y="108"/>
                  </a:lnTo>
                  <a:cubicBezTo>
                    <a:pt x="22" y="108"/>
                    <a:pt x="16" y="101"/>
                    <a:pt x="16" y="93"/>
                  </a:cubicBezTo>
                  <a:lnTo>
                    <a:pt x="16" y="31"/>
                  </a:lnTo>
                  <a:cubicBezTo>
                    <a:pt x="16" y="23"/>
                    <a:pt x="22" y="16"/>
                    <a:pt x="31" y="16"/>
                  </a:cubicBezTo>
                  <a:lnTo>
                    <a:pt x="140" y="16"/>
                  </a:lnTo>
                  <a:cubicBezTo>
                    <a:pt x="148" y="16"/>
                    <a:pt x="155" y="23"/>
                    <a:pt x="155" y="31"/>
                  </a:cubicBezTo>
                  <a:lnTo>
                    <a:pt x="155" y="93"/>
                  </a:lnTo>
                  <a:close/>
                </a:path>
              </a:pathLst>
            </a:custGeom>
            <a:grp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13" name="Picture 2" descr="http://www.pixempire.com/images/preview/webcam-ico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4147261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reallysimplesystems.com/wp-content/uploads/2014/04/C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910297"/>
            <a:ext cx="4887236" cy="26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090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Chi è il collegamento?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2204864"/>
            <a:ext cx="1651519" cy="3240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484032"/>
            <a:ext cx="1440160" cy="144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484030"/>
            <a:ext cx="1440160" cy="1441665"/>
          </a:xfrm>
          <a:prstGeom prst="rect">
            <a:avLst/>
          </a:prstGeom>
        </p:spPr>
      </p:pic>
      <p:pic>
        <p:nvPicPr>
          <p:cNvPr id="8" name="Picture 2" descr="https://www.reallysimplesystems.com/wp-content/uploads/2014/04/C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442145"/>
            <a:ext cx="3711717" cy="19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082493" y="4096680"/>
            <a:ext cx="578709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72274" y="2780928"/>
            <a:ext cx="577771" cy="54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75921" y="2715459"/>
            <a:ext cx="611756" cy="61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2077" y="4096680"/>
            <a:ext cx="756396" cy="43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http://www.pixempire.com/images/preview/webcam-ico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74" y="4096680"/>
            <a:ext cx="2686100" cy="26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076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Chi è il collegamento?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736" y="4941168"/>
            <a:ext cx="844110" cy="16561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592" y="1484032"/>
            <a:ext cx="1440160" cy="1441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6200" y="1484030"/>
            <a:ext cx="1440160" cy="1441665"/>
          </a:xfrm>
          <a:prstGeom prst="rect">
            <a:avLst/>
          </a:prstGeom>
        </p:spPr>
      </p:pic>
      <p:pic>
        <p:nvPicPr>
          <p:cNvPr id="8" name="Picture 2" descr="https://www.reallysimplesystems.com/wp-content/uploads/2014/04/C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4442145"/>
            <a:ext cx="3711717" cy="197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>
          <a:xfrm flipV="1">
            <a:off x="4082493" y="4096680"/>
            <a:ext cx="578709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72274" y="2780928"/>
            <a:ext cx="577771" cy="549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75921" y="2715459"/>
            <a:ext cx="611756" cy="614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22077" y="4096680"/>
            <a:ext cx="756396" cy="431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497" y="2757046"/>
            <a:ext cx="1743583" cy="1745407"/>
          </a:xfrm>
          <a:prstGeom prst="rect">
            <a:avLst/>
          </a:prstGeom>
        </p:spPr>
      </p:pic>
      <p:pic>
        <p:nvPicPr>
          <p:cNvPr id="17410" name="Picture 2" descr="http://www.pixempire.com/images/preview/webcam-ic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174" y="4096680"/>
            <a:ext cx="2686100" cy="26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37155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UC è un progetto, non un prodotto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12" y="885599"/>
            <a:ext cx="58959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004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ESTOS_Master_2015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tailEnd type="triangle"/>
        </a:ln>
      </a:spPr>
      <a:bodyPr/>
      <a:lstStyle/>
      <a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STOS_Master_2015_10.potx" id="{548BD235-F98F-4E64-997C-BBF310085780}" vid="{09DC1EE8-EEF7-471A-AD3A-6C8212EE64A0}"/>
    </a:ext>
  </a:extLst>
</a:theme>
</file>

<file path=ppt/theme/theme2.xml><?xml version="1.0" encoding="utf-8"?>
<a:theme xmlns:a="http://schemas.openxmlformats.org/drawingml/2006/main" name="estos 2015.16 Vorlage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56C9C65C-4DE3-4C28-B9E0-A7E5AB258229}" vid="{4D2C30E4-8154-4409-8910-3C2CA3961FBD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estos 2015">
      <a:dk1>
        <a:srgbClr val="000000"/>
      </a:dk1>
      <a:lt1>
        <a:srgbClr val="FFFFFF"/>
      </a:lt1>
      <a:dk2>
        <a:srgbClr val="4DBBB5"/>
      </a:dk2>
      <a:lt2>
        <a:srgbClr val="EAEAEA"/>
      </a:lt2>
      <a:accent1>
        <a:srgbClr val="C5D431"/>
      </a:accent1>
      <a:accent2>
        <a:srgbClr val="7DB928"/>
      </a:accent2>
      <a:accent3>
        <a:srgbClr val="4DBBB5"/>
      </a:accent3>
      <a:accent4>
        <a:srgbClr val="FCEA10"/>
      </a:accent4>
      <a:accent5>
        <a:srgbClr val="4BACC6"/>
      </a:accent5>
      <a:accent6>
        <a:srgbClr val="F79646"/>
      </a:accent6>
      <a:hlink>
        <a:srgbClr val="7DB928"/>
      </a:hlink>
      <a:folHlink>
        <a:srgbClr val="7DB928"/>
      </a:folHlink>
    </a:clrScheme>
    <a:fontScheme name="estos 2015.8">
      <a:majorFont>
        <a:latin typeface="Source Sans Pro Light"/>
        <a:ea typeface=""/>
        <a:cs typeface=""/>
      </a:majorFont>
      <a:minorFont>
        <a:latin typeface="Source Sans Pro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ESTOS_Master_2015</Template>
  <TotalTime>0</TotalTime>
  <Words>471</Words>
  <Application>Microsoft Office PowerPoint</Application>
  <PresentationFormat>Widescreen</PresentationFormat>
  <Paragraphs>129</Paragraphs>
  <Slides>32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FontAwesome</vt:lpstr>
      <vt:lpstr>Frutiger 55 Roman</vt:lpstr>
      <vt:lpstr>Source Sans Pro</vt:lpstr>
      <vt:lpstr>Source Sans Pro ExtraLight</vt:lpstr>
      <vt:lpstr>Source Sans Pro Light</vt:lpstr>
      <vt:lpstr>Symbol</vt:lpstr>
      <vt:lpstr>ESTOS_Master_2015</vt:lpstr>
      <vt:lpstr>estos 2015.16 Vorlage</vt:lpstr>
      <vt:lpstr>PowerPoint Presentation</vt:lpstr>
      <vt:lpstr>Stefano Chittaro</vt:lpstr>
      <vt:lpstr>Checklist?</vt:lpstr>
      <vt:lpstr>Le comunicazioni in azienda</vt:lpstr>
      <vt:lpstr>Le comunicazioni in azienda: il fax</vt:lpstr>
      <vt:lpstr>Le comunicazioni in azienda</vt:lpstr>
      <vt:lpstr>Chi è il collegamento?</vt:lpstr>
      <vt:lpstr>Chi è il collegamento?</vt:lpstr>
      <vt:lpstr>UC è un progetto, non un prodotto</vt:lpstr>
      <vt:lpstr>Flusso di lavoro standard</vt:lpstr>
      <vt:lpstr>Flusso di lavoro con le Unified Communications</vt:lpstr>
      <vt:lpstr>Dove e cosa guardare?</vt:lpstr>
      <vt:lpstr>Dove e cosa guardare?</vt:lpstr>
      <vt:lpstr>Cosa guardare? </vt:lpstr>
      <vt:lpstr>Cosa guardare? Sistema telefonico e Remote Call Control</vt:lpstr>
      <vt:lpstr>Cosa guardare? </vt:lpstr>
      <vt:lpstr>Cosa guardare? Il flusso di lavoro </vt:lpstr>
      <vt:lpstr>PowerPoint Presentation</vt:lpstr>
      <vt:lpstr>Cosa guardare? </vt:lpstr>
      <vt:lpstr>Cosa guardare? L’infrastruttura IT </vt:lpstr>
      <vt:lpstr>Cosa guardare? </vt:lpstr>
      <vt:lpstr>Cosa guardare? Presentare il progetto </vt:lpstr>
      <vt:lpstr>Cosa guardare? Presentare il progetto </vt:lpstr>
      <vt:lpstr>Riepilogando</vt:lpstr>
      <vt:lpstr>Punti Forza</vt:lpstr>
      <vt:lpstr>Novità 2016 – ProCall One R2</vt:lpstr>
      <vt:lpstr>Referenze su www.estos.it </vt:lpstr>
      <vt:lpstr>Portfolio</vt:lpstr>
      <vt:lpstr>Some of our certifications…</vt:lpstr>
      <vt:lpstr>Stefano Chittaro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2015-01-16T13:54:23Z</dcterms:created>
  <dcterms:modified xsi:type="dcterms:W3CDTF">2016-07-13T13:52:14Z</dcterms:modified>
</cp:coreProperties>
</file>