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740" r:id="rId1"/>
  </p:sldMasterIdLst>
  <p:notesMasterIdLst>
    <p:notesMasterId r:id="rId11"/>
  </p:notesMasterIdLst>
  <p:handoutMasterIdLst>
    <p:handoutMasterId r:id="rId12"/>
  </p:handoutMasterIdLst>
  <p:sldIdLst>
    <p:sldId id="451" r:id="rId2"/>
    <p:sldId id="471" r:id="rId3"/>
    <p:sldId id="472" r:id="rId4"/>
    <p:sldId id="468" r:id="rId5"/>
    <p:sldId id="466" r:id="rId6"/>
    <p:sldId id="469" r:id="rId7"/>
    <p:sldId id="470" r:id="rId8"/>
    <p:sldId id="457" r:id="rId9"/>
    <p:sldId id="453" r:id="rId10"/>
  </p:sldIdLst>
  <p:sldSz cx="12192000" cy="6858000"/>
  <p:notesSz cx="6858000" cy="9144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ExtraLight" panose="020B0303030403020204" pitchFamily="34" charset="0"/>
      <p:regular r:id="rId17"/>
      <p:italic r:id="rId18"/>
    </p:embeddedFont>
    <p:embeddedFont>
      <p:font typeface="Source Sans Pro Light" panose="020B040303040302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de-DE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28"/>
    <a:srgbClr val="4DBBB5"/>
    <a:srgbClr val="2B2B2B"/>
    <a:srgbClr val="FCEA10"/>
    <a:srgbClr val="EAEAEA"/>
    <a:srgbClr val="7DB928"/>
    <a:srgbClr val="C5D431"/>
    <a:srgbClr val="4D4D4D"/>
    <a:srgbClr val="C9E725"/>
    <a:srgbClr val="03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3535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566"/>
    </p:cViewPr>
  </p:sorterViewPr>
  <p:notesViewPr>
    <p:cSldViewPr>
      <p:cViewPr>
        <p:scale>
          <a:sx n="70" d="100"/>
          <a:sy n="70" d="100"/>
        </p:scale>
        <p:origin x="324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858000" cy="9716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opfzeilenplatzhalter 9"/>
          <p:cNvSpPr>
            <a:spLocks noGrp="1"/>
          </p:cNvSpPr>
          <p:nvPr>
            <p:ph type="hdr" sz="quarter"/>
          </p:nvPr>
        </p:nvSpPr>
        <p:spPr>
          <a:xfrm>
            <a:off x="548680" y="272256"/>
            <a:ext cx="5760640" cy="45931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quarter" idx="1"/>
          </p:nvPr>
        </p:nvSpPr>
        <p:spPr>
          <a:xfrm>
            <a:off x="155303" y="8545465"/>
            <a:ext cx="1041449" cy="288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3"/>
          </p:nvPr>
        </p:nvSpPr>
        <p:spPr>
          <a:xfrm>
            <a:off x="6004012" y="8572195"/>
            <a:ext cx="378042" cy="261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96429D2-D6DE-4168-B118-B6DE597E9EEE}" type="slidenum">
              <a:rPr lang="de-DE" sz="1000" smtClean="0">
                <a:solidFill>
                  <a:srgbClr val="4D4D4D"/>
                </a:solidFill>
              </a:rPr>
              <a:pPr algn="l"/>
              <a:t>‹Nr.›</a:t>
            </a:fld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"/>
          </p:nvPr>
        </p:nvSpPr>
        <p:spPr>
          <a:xfrm>
            <a:off x="1275937" y="8545466"/>
            <a:ext cx="1588286" cy="288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1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6858000" cy="3995937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0481" y="323528"/>
            <a:ext cx="5977037" cy="33628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4634" y="3995937"/>
            <a:ext cx="6588732" cy="499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96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0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100" kern="1200">
        <a:solidFill>
          <a:schemeClr val="tx1"/>
        </a:solidFill>
        <a:latin typeface="Source Sans Pro Light"/>
        <a:ea typeface="+mn-ea"/>
        <a:cs typeface="+mn-cs"/>
      </a:defRPr>
    </a:lvl2pPr>
    <a:lvl3pPr marL="801472" algn="l" defTabSz="801472" rtl="0" eaLnBrk="1" latinLnBrk="0" hangingPunct="1">
      <a:defRPr sz="1100" kern="1200">
        <a:solidFill>
          <a:schemeClr val="tx1"/>
        </a:solidFill>
        <a:latin typeface="Source Sans Pro Light"/>
        <a:ea typeface="+mn-ea"/>
        <a:cs typeface="+mn-cs"/>
      </a:defRPr>
    </a:lvl3pPr>
    <a:lvl4pPr marL="1202207" algn="l" defTabSz="801472" rtl="0" eaLnBrk="1" latinLnBrk="0" hangingPunct="1">
      <a:defRPr sz="1100" kern="1200">
        <a:solidFill>
          <a:schemeClr val="tx1"/>
        </a:solidFill>
        <a:latin typeface="Source Sans Pro Light"/>
        <a:ea typeface="+mn-ea"/>
        <a:cs typeface="+mn-cs"/>
      </a:defRPr>
    </a:lvl4pPr>
    <a:lvl5pPr marL="1602943" algn="l" defTabSz="801472" rtl="0" eaLnBrk="1" latinLnBrk="0" hangingPunct="1">
      <a:defRPr sz="1100" kern="1200">
        <a:solidFill>
          <a:schemeClr val="tx1"/>
        </a:solidFill>
        <a:latin typeface="Source Sans Pro Light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A98DDF-C913-49F1-B6AC-26E851B3BED4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00" tIns="47880" rIns="95400" bIns="478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DDDDDD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eaLnBrk="1">
              <a:buClrTx/>
              <a:buFontTx/>
              <a:buNone/>
            </a:pPr>
            <a:fld id="{B3410E8C-F76D-4285-AB8C-F2C11C04A62D}" type="slidenum">
              <a:rPr lang="de-DE" altLang="de-DE" sz="1300" b="0" i="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algn="r" eaLnBrk="1">
                <a:buClrTx/>
                <a:buFontTx/>
                <a:buNone/>
              </a:pPr>
              <a:t>4</a:t>
            </a:fld>
            <a:endParaRPr lang="de-DE" altLang="de-DE" sz="1300" b="0" i="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8788" y="720725"/>
            <a:ext cx="6399212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74725" y="4562475"/>
            <a:ext cx="5365750" cy="43180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2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de.slideshare.net/RodKing/4-q-canvasuniversal-problem-solvingt4-questions-for-discovering-and-solving-customer-problems-everywhere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de.slideshare.net/RodKing/4-q-canvasuniversal-problem-solvingt4-questions-for-discovering-and-solving-customer-problems-everywher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 ExtraLight" panose="020B0303030403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388032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776000" y="2781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" y="332656"/>
            <a:ext cx="2801118" cy="65227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702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36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73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34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50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34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71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35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92D050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92D050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9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4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18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91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32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1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02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6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37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85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8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Abteilung</a:t>
            </a:r>
            <a:endParaRPr lang="de-DE" dirty="0" smtClean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Source Sans Pro" panose="020B0503030403020204" pitchFamily="34" charset="0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12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014_VorausDenkenVorausHand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219" y="0"/>
            <a:ext cx="13092439" cy="56052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0" y="6699600"/>
            <a:ext cx="121920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 userDrawn="1"/>
        </p:nvSpPr>
        <p:spPr>
          <a:xfrm>
            <a:off x="0" y="5605200"/>
            <a:ext cx="12192000" cy="11361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292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55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5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30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552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estos</a:t>
            </a:r>
            <a:r>
              <a:rPr lang="de-DE" baseline="0" dirty="0" smtClean="0"/>
              <a:t> GmbH</a:t>
            </a:r>
          </a:p>
          <a:p>
            <a:r>
              <a:rPr lang="de-DE" baseline="0" dirty="0" err="1" smtClean="0"/>
              <a:t>Petersbrunner</a:t>
            </a:r>
            <a:r>
              <a:rPr lang="de-DE" baseline="0" dirty="0" smtClean="0"/>
              <a:t> Str. 3a</a:t>
            </a:r>
          </a:p>
          <a:p>
            <a:r>
              <a:rPr lang="de-DE" baseline="0" dirty="0" smtClean="0"/>
              <a:t>82319 Starnberg</a:t>
            </a:r>
          </a:p>
          <a:p>
            <a:endParaRPr lang="de-DE" baseline="0" dirty="0" smtClean="0"/>
          </a:p>
          <a:p>
            <a:r>
              <a:rPr lang="de-DE" baseline="0" dirty="0" smtClean="0"/>
              <a:t>Tel: +49 (8151) 36856-177</a:t>
            </a:r>
            <a:endParaRPr lang="de-DE" dirty="0" smtClean="0"/>
          </a:p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Fax: +49 (8151) 36856-199</a:t>
            </a:r>
          </a:p>
          <a:p>
            <a:endParaRPr lang="de-DE" dirty="0" smtClean="0"/>
          </a:p>
          <a:p>
            <a:r>
              <a:rPr lang="de-DE" dirty="0" smtClean="0"/>
              <a:t>E-Mail: </a:t>
            </a:r>
            <a:r>
              <a:rPr lang="de-DE" dirty="0" smtClean="0">
                <a:solidFill>
                  <a:srgbClr val="7DB928"/>
                </a:solidFill>
              </a:rPr>
              <a:t>info@estos.de</a:t>
            </a:r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5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8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50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estion-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3792157" cy="41044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lang="de-DE" smtClean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4511824" y="1124745"/>
            <a:ext cx="3279776" cy="41044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7791600" y="1124743"/>
            <a:ext cx="3790800" cy="41044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9"/>
          </p:nvPr>
        </p:nvSpPr>
        <p:spPr>
          <a:xfrm>
            <a:off x="719138" y="5229200"/>
            <a:ext cx="10863262" cy="10795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3647728" y="4869160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927504" y="4869160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0718304" y="4869160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Who?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0718304" y="5948686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745622" y="6279703"/>
            <a:ext cx="470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4 </a:t>
            </a:r>
            <a:r>
              <a:rPr lang="en-US" sz="1200" dirty="0">
                <a:hlinkClick r:id="rId2"/>
              </a:rPr>
              <a:t>Questions for Discovering and Solving Customer Problems Everywhere</a:t>
            </a:r>
            <a:r>
              <a:rPr lang="en-US" sz="1200" dirty="0" smtClean="0">
                <a:hlinkClick r:id="rId2"/>
              </a:rPr>
              <a:t>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3950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estion-Canvas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332656"/>
            <a:ext cx="3792157" cy="41044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lang="de-DE" smtClean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7"/>
          </p:nvPr>
        </p:nvSpPr>
        <p:spPr>
          <a:xfrm>
            <a:off x="4511824" y="333451"/>
            <a:ext cx="3279776" cy="4103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7791600" y="333425"/>
            <a:ext cx="3790800" cy="41036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9"/>
          </p:nvPr>
        </p:nvSpPr>
        <p:spPr>
          <a:xfrm>
            <a:off x="719138" y="4437112"/>
            <a:ext cx="10863262" cy="18716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654131" y="4065941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933907" y="4065941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0724707" y="4069714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Who?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0718304" y="5948686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745622" y="6279703"/>
            <a:ext cx="470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4 </a:t>
            </a:r>
            <a:r>
              <a:rPr lang="en-US" sz="1200" dirty="0">
                <a:hlinkClick r:id="rId2"/>
              </a:rPr>
              <a:t>Questions for Discovering and Solving Customer Problems Everywhere</a:t>
            </a:r>
            <a:r>
              <a:rPr lang="en-US" sz="1200" dirty="0" smtClean="0">
                <a:hlinkClick r:id="rId2"/>
              </a:rPr>
              <a:t>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436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51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Questions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512" y="273599"/>
            <a:ext cx="9878888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588905" y="18864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err="1" smtClean="0">
                <a:latin typeface="Source Sans Pro" panose="020B0503030403020204" pitchFamily="34" charset="0"/>
              </a:rPr>
              <a:t>Why</a:t>
            </a:r>
            <a:r>
              <a:rPr lang="de-DE" sz="1600" dirty="0">
                <a:latin typeface="Source Sans Pro" panose="020B0503030403020204" pitchFamily="34" charset="0"/>
              </a:rPr>
              <a:t>?</a:t>
            </a:r>
          </a:p>
        </p:txBody>
      </p:sp>
      <p:sp>
        <p:nvSpPr>
          <p:cNvPr id="7" name="Ellipse 6"/>
          <p:cNvSpPr/>
          <p:nvPr userDrawn="1"/>
        </p:nvSpPr>
        <p:spPr>
          <a:xfrm>
            <a:off x="588905" y="126876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smtClean="0">
                <a:latin typeface="Source Sans Pro" panose="020B0503030403020204" pitchFamily="34" charset="0"/>
              </a:rPr>
              <a:t>Who?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8" name="Ellipse 7"/>
          <p:cNvSpPr/>
          <p:nvPr userDrawn="1"/>
        </p:nvSpPr>
        <p:spPr>
          <a:xfrm>
            <a:off x="588905" y="234533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err="1" smtClean="0">
                <a:latin typeface="Source Sans Pro" panose="020B0503030403020204" pitchFamily="34" charset="0"/>
              </a:rPr>
              <a:t>What</a:t>
            </a:r>
            <a:r>
              <a:rPr lang="de-DE" sz="1600" dirty="0" smtClean="0">
                <a:latin typeface="Source Sans Pro" panose="020B0503030403020204" pitchFamily="34" charset="0"/>
              </a:rPr>
              <a:t>?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588905" y="3421908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err="1" smtClean="0">
                <a:latin typeface="Source Sans Pro" panose="020B0503030403020204" pitchFamily="34" charset="0"/>
              </a:rPr>
              <a:t>How</a:t>
            </a:r>
            <a:r>
              <a:rPr lang="de-DE" sz="1600" dirty="0" smtClean="0">
                <a:latin typeface="Source Sans Pro" panose="020B0503030403020204" pitchFamily="34" charset="0"/>
              </a:rPr>
              <a:t>?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588905" y="449848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dirty="0" err="1" smtClean="0">
                <a:latin typeface="Source Sans Pro" panose="020B0503030403020204" pitchFamily="34" charset="0"/>
              </a:rPr>
              <a:t>Where</a:t>
            </a:r>
            <a:r>
              <a:rPr lang="de-DE" sz="1400" dirty="0" smtClean="0">
                <a:latin typeface="Source Sans Pro" panose="020B0503030403020204" pitchFamily="34" charset="0"/>
              </a:rPr>
              <a:t>?</a:t>
            </a:r>
            <a:endParaRPr lang="de-DE" sz="1400" dirty="0">
              <a:latin typeface="Source Sans Pro" panose="020B0503030403020204" pitchFamily="34" charset="0"/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88905" y="5531488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 err="1" smtClean="0">
                <a:latin typeface="Source Sans Pro" panose="020B0503030403020204" pitchFamily="34" charset="0"/>
              </a:rPr>
              <a:t>When</a:t>
            </a:r>
            <a:r>
              <a:rPr lang="de-DE" sz="1600" dirty="0" smtClean="0">
                <a:latin typeface="Source Sans Pro" panose="020B0503030403020204" pitchFamily="34" charset="0"/>
              </a:rPr>
              <a:t>?</a:t>
            </a:r>
            <a:endParaRPr lang="de-DE" sz="1600" dirty="0">
              <a:latin typeface="Source Sans Pro" panose="020B0503030403020204" pitchFamily="34" charset="0"/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1703388" y="1196752"/>
            <a:ext cx="9879012" cy="9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1703388" y="2276351"/>
            <a:ext cx="9879012" cy="93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Inhaltsplatzhalter 14"/>
          <p:cNvSpPr>
            <a:spLocks noGrp="1"/>
          </p:cNvSpPr>
          <p:nvPr>
            <p:ph sz="quarter" idx="15"/>
          </p:nvPr>
        </p:nvSpPr>
        <p:spPr>
          <a:xfrm>
            <a:off x="1703512" y="3356471"/>
            <a:ext cx="9879012" cy="93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7" name="Inhaltsplatzhalter 14"/>
          <p:cNvSpPr>
            <a:spLocks noGrp="1"/>
          </p:cNvSpPr>
          <p:nvPr>
            <p:ph sz="quarter" idx="16"/>
          </p:nvPr>
        </p:nvSpPr>
        <p:spPr>
          <a:xfrm>
            <a:off x="1703512" y="4436591"/>
            <a:ext cx="9879012" cy="93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Inhaltsplatzhalter 14"/>
          <p:cNvSpPr>
            <a:spLocks noGrp="1"/>
          </p:cNvSpPr>
          <p:nvPr>
            <p:ph sz="quarter" idx="17"/>
          </p:nvPr>
        </p:nvSpPr>
        <p:spPr>
          <a:xfrm>
            <a:off x="1703512" y="5516711"/>
            <a:ext cx="9879012" cy="93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00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PM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BKA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5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354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3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-</a:t>
            </a:r>
            <a:endParaRPr lang="de-DE" sz="10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806800"/>
            <a:ext cx="2700000" cy="7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554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15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0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marL="457119" indent="0" algn="ctr">
              <a:buNone/>
              <a:defRPr/>
            </a:lvl2pPr>
            <a:lvl3pPr marL="914238" indent="0" algn="ctr">
              <a:buNone/>
              <a:defRPr/>
            </a:lvl3pPr>
            <a:lvl4pPr marL="1371358" indent="0" algn="ctr">
              <a:buNone/>
              <a:defRPr/>
            </a:lvl4pPr>
            <a:lvl5pPr marL="1828477" indent="0" algn="ctr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21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Abt.</a:t>
            </a:r>
            <a:endParaRPr lang="de-DE" dirty="0" smtClean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 smtClean="0"/>
              <a:t>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8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2" r:id="rId2"/>
    <p:sldLayoutId id="2147483784" r:id="rId3"/>
    <p:sldLayoutId id="2147483776" r:id="rId4"/>
    <p:sldLayoutId id="2147483743" r:id="rId5"/>
    <p:sldLayoutId id="2147483785" r:id="rId6"/>
    <p:sldLayoutId id="2147483744" r:id="rId7"/>
    <p:sldLayoutId id="2147483745" r:id="rId8"/>
    <p:sldLayoutId id="2147483746" r:id="rId9"/>
    <p:sldLayoutId id="2147483758" r:id="rId10"/>
    <p:sldLayoutId id="2147483747" r:id="rId11"/>
    <p:sldLayoutId id="2147483773" r:id="rId12"/>
    <p:sldLayoutId id="2147483777" r:id="rId13"/>
    <p:sldLayoutId id="2147483774" r:id="rId14"/>
    <p:sldLayoutId id="2147483757" r:id="rId15"/>
    <p:sldLayoutId id="2147483748" r:id="rId16"/>
    <p:sldLayoutId id="2147483775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62" r:id="rId26"/>
    <p:sldLayoutId id="2147483763" r:id="rId27"/>
    <p:sldLayoutId id="2147483764" r:id="rId28"/>
    <p:sldLayoutId id="2147483771" r:id="rId29"/>
    <p:sldLayoutId id="2147483767" r:id="rId30"/>
    <p:sldLayoutId id="2147483770" r:id="rId31"/>
    <p:sldLayoutId id="2147483772" r:id="rId32"/>
    <p:sldLayoutId id="2147483781" r:id="rId33"/>
    <p:sldLayoutId id="2147483759" r:id="rId34"/>
    <p:sldLayoutId id="2147483783" r:id="rId35"/>
    <p:sldLayoutId id="2147483780" r:id="rId36"/>
    <p:sldLayoutId id="2147483779" r:id="rId37"/>
    <p:sldLayoutId id="2147483786" r:id="rId38"/>
    <p:sldLayoutId id="2147483787" r:id="rId39"/>
    <p:sldLayoutId id="2147483788" r:id="rId40"/>
    <p:sldLayoutId id="2147483789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Source Sans Pro Light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Feldversuchsangebot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ixi-UMS 6 Business</a:t>
            </a:r>
          </a:p>
        </p:txBody>
      </p:sp>
      <p:sp>
        <p:nvSpPr>
          <p:cNvPr id="93" name="Textplatzhalter 9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Feldversuchsinhalt	</a:t>
            </a:r>
          </a:p>
        </p:txBody>
      </p:sp>
      <p:sp>
        <p:nvSpPr>
          <p:cNvPr id="94" name="Textplatzhalter 9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Feldversuchstermine</a:t>
            </a:r>
          </a:p>
        </p:txBody>
      </p:sp>
      <p:sp>
        <p:nvSpPr>
          <p:cNvPr id="95" name="Textplatzhalter 9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Feldversuchsbewerbung</a:t>
            </a:r>
          </a:p>
        </p:txBody>
      </p:sp>
    </p:spTree>
    <p:extLst>
      <p:ext uri="{BB962C8B-B14F-4D97-AF65-F5344CB8AC3E}">
        <p14:creationId xmlns:p14="http://schemas.microsoft.com/office/powerpoint/2010/main" val="30178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Im Rahmen des Feldversuchs möchte die </a:t>
            </a:r>
            <a:r>
              <a:rPr lang="de-DE" sz="2000" dirty="0" err="1" smtClean="0"/>
              <a:t>estos</a:t>
            </a:r>
            <a:r>
              <a:rPr lang="de-DE" sz="2000" dirty="0" smtClean="0"/>
              <a:t> GmbH die Vermarktungsfähigkeit des Produktes zusammen mit ausgewählten Vertriebspartnern (und Endkunden) überprüfen und bis zum Veröffentlichungstermin sicherstellen. </a:t>
            </a:r>
            <a:endParaRPr lang="de-DE" sz="1500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Der Feldversuch soll dabei das gesamte Partnernetzwerk auf die Vermarktung, Usability und Werteangebot des Produktes vorbereiten. </a:t>
            </a:r>
            <a:endParaRPr lang="de-DE" sz="1500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Für Fragen zum Produkt stellt </a:t>
            </a:r>
            <a:r>
              <a:rPr lang="de-DE" sz="2000" dirty="0" err="1" smtClean="0"/>
              <a:t>estos</a:t>
            </a:r>
            <a:r>
              <a:rPr lang="de-DE" sz="2000" dirty="0" smtClean="0"/>
              <a:t> allen Feldtest-Teilnehmern einen technischen und vertrieblichen Ansprechpartner zur Seite.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Feldversuch ixi-UMS 6 Business SIP/TDM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80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Sie haben </a:t>
            </a:r>
            <a:r>
              <a:rPr lang="de-DE" sz="2000" dirty="0" smtClean="0"/>
              <a:t>noch vor </a:t>
            </a:r>
            <a:r>
              <a:rPr lang="de-DE" sz="2000" dirty="0"/>
              <a:t>dem offiziellen Veröffentlichungstermin, am </a:t>
            </a:r>
            <a:r>
              <a:rPr lang="de-DE" sz="2000" dirty="0" smtClean="0"/>
              <a:t>1.05.2017, exklusiv - mit einem kleinen Kreis von </a:t>
            </a:r>
            <a:r>
              <a:rPr lang="de-DE" sz="2000" dirty="0" err="1" smtClean="0"/>
              <a:t>estos</a:t>
            </a:r>
            <a:r>
              <a:rPr lang="de-DE" sz="2000" dirty="0" smtClean="0"/>
              <a:t> Partnern – </a:t>
            </a:r>
            <a:r>
              <a:rPr lang="de-DE" sz="2000" dirty="0"/>
              <a:t>die Möglichkeit sich mit </a:t>
            </a:r>
            <a:r>
              <a:rPr lang="de-DE" sz="2000" dirty="0" smtClean="0"/>
              <a:t>dem Produkt auseinander </a:t>
            </a:r>
            <a:r>
              <a:rPr lang="de-DE" sz="2000" dirty="0"/>
              <a:t>zu </a:t>
            </a:r>
            <a:r>
              <a:rPr lang="de-DE" sz="2000" dirty="0" smtClean="0"/>
              <a:t>setzen und so vom ersten Tag an auf Kundenanfragen </a:t>
            </a:r>
            <a:r>
              <a:rPr lang="de-DE" sz="2000" dirty="0"/>
              <a:t>und </a:t>
            </a:r>
            <a:r>
              <a:rPr lang="de-DE" sz="2000" dirty="0" smtClean="0"/>
              <a:t>Bestellungen optimal vorbereitet zu sein. 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Intensive Betreuung aller Teilnehmer am Feldversuch durch persönlichen Ansprechpartner in Technik und Vertrieb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Sie und Ihre Endkunden profitieren von exklusiven Sonderkonditionen, die wir im Rahmen des Feldversuchs gewähren</a:t>
            </a:r>
            <a:endParaRPr lang="de-DE" sz="1400" dirty="0" smtClean="0"/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Bei Bestellung der Software bis Ende Juni, 25% auf EVP für Feldversuchs-Endkunden: </a:t>
            </a:r>
          </a:p>
          <a:p>
            <a:pPr marL="1485698" lvl="2" indent="-342900">
              <a:buFont typeface="Arial" panose="020B0604020202020204" pitchFamily="34" charset="0"/>
              <a:buChar char="•"/>
            </a:pPr>
            <a:r>
              <a:rPr lang="de-DE" sz="1200" dirty="0"/>
              <a:t>zusätzlich </a:t>
            </a:r>
            <a:r>
              <a:rPr lang="de-DE" sz="1200" dirty="0" smtClean="0"/>
              <a:t>10% </a:t>
            </a:r>
            <a:r>
              <a:rPr lang="de-DE" sz="1200" dirty="0"/>
              <a:t>für Feldversuchs-Teilnehmer wenn Referenz ( Logo </a:t>
            </a:r>
            <a:r>
              <a:rPr lang="de-DE" sz="1200" dirty="0" smtClean="0"/>
              <a:t>&amp; Video/Referenzbericht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Auslieferung der bestellten Software inkl. Rechnungsstellung frühestens ab GA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für Teilnehmer am Feldversuchs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620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altLang="de-DE" sz="2400" dirty="0"/>
              <a:t>i</a:t>
            </a:r>
            <a:r>
              <a:rPr lang="de-DE" altLang="de-DE" sz="2400" dirty="0" smtClean="0"/>
              <a:t>xi-UMS 6 Business ist eine Unified Messaging Server-Software für die Dienste:</a:t>
            </a:r>
            <a:endParaRPr lang="de-DE" alt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Fax (Faxnachrichten senden und empfangen)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Voice (persönlicher Anrufbeantworter)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SMS senden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Mobiler Zugriff auf alle Nachrichten per E-Mail, Web-Journal und Telefon (Sprachnachrichten)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Es gibt zwei Varianten de Produktes - SIP und TDM: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SIP enthält einen CAPI-Treiber zur Anschaltung aller namhaften TK-Anlagen über SIP oder H.323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TDM benötigt einen CAPI-Treiber, den Sie selbst bereitstellen können (alternativ bzw. zertifiziert ist bspw. die </a:t>
            </a:r>
            <a:r>
              <a:rPr lang="de-DE" altLang="de-DE" dirty="0" err="1" smtClean="0"/>
              <a:t>be.IP</a:t>
            </a:r>
            <a:r>
              <a:rPr lang="de-DE" altLang="de-DE" dirty="0" smtClean="0"/>
              <a:t> des Herstellers </a:t>
            </a:r>
            <a:r>
              <a:rPr lang="de-DE" altLang="de-DE" dirty="0" err="1" smtClean="0"/>
              <a:t>bintec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elmeg</a:t>
            </a:r>
            <a:r>
              <a:rPr lang="de-DE" altLang="de-DE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Software ist </a:t>
            </a:r>
            <a:r>
              <a:rPr lang="de-DE" sz="2400" dirty="0" smtClean="0"/>
              <a:t>nach Installation kostenlos 45 Tage </a:t>
            </a:r>
            <a:r>
              <a:rPr lang="de-DE" sz="2400" dirty="0"/>
              <a:t>für 25 User und 2 Kanäle</a:t>
            </a:r>
            <a:r>
              <a:rPr lang="de-DE" sz="2400" baseline="30000" dirty="0"/>
              <a:t>1)</a:t>
            </a:r>
            <a:r>
              <a:rPr lang="de-DE" sz="2400" dirty="0"/>
              <a:t> nutzbar und entspricht </a:t>
            </a:r>
            <a:r>
              <a:rPr lang="de-DE" sz="2400" dirty="0" smtClean="0"/>
              <a:t>dem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geplanten Auslieferungszustand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1800" baseline="30000" dirty="0"/>
              <a:t>1)</a:t>
            </a:r>
            <a:r>
              <a:rPr lang="de-DE" sz="1800" dirty="0"/>
              <a:t> Bei </a:t>
            </a:r>
            <a:r>
              <a:rPr lang="de-DE" sz="1800" dirty="0" err="1"/>
              <a:t>ixi</a:t>
            </a:r>
            <a:r>
              <a:rPr lang="de-DE" sz="1800" dirty="0"/>
              <a:t>-UMS 6 Business SIP wird bei Faxmitteilungen ein Wasserzeichen eingefügt, und bei Voice gibt es die Einspielung von </a:t>
            </a:r>
            <a:r>
              <a:rPr lang="de-DE" sz="1800" dirty="0" smtClean="0"/>
              <a:t>Text</a:t>
            </a:r>
            <a:endParaRPr lang="de-DE" altLang="de-DE" sz="1800" dirty="0" smtClean="0"/>
          </a:p>
          <a:p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Was ist </a:t>
            </a:r>
            <a:r>
              <a:rPr lang="de-DE" altLang="de-DE" dirty="0" err="1" smtClean="0"/>
              <a:t>ixi</a:t>
            </a:r>
            <a:r>
              <a:rPr lang="de-DE" altLang="de-DE" dirty="0" smtClean="0"/>
              <a:t>-UMS 6 Business SIP/TDM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509439" y="6540454"/>
            <a:ext cx="418858" cy="216000"/>
          </a:xfrm>
        </p:spPr>
        <p:txBody>
          <a:bodyPr/>
          <a:lstStyle/>
          <a:p>
            <a:r>
              <a:rPr lang="de-DE" dirty="0" smtClean="0"/>
              <a:t>PM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427512" y="6555570"/>
            <a:ext cx="2880000" cy="216000"/>
          </a:xfrm>
        </p:spPr>
        <p:txBody>
          <a:bodyPr/>
          <a:lstStyle/>
          <a:p>
            <a:r>
              <a:rPr lang="de-DE" dirty="0" smtClean="0"/>
              <a:t>Bernd Kattner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068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160310" cy="5112000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dirty="0" smtClean="0"/>
              <a:t>Im Rahmen des Feldtests bieten wir für die Themen Leistungsmerkmale, Installation </a:t>
            </a:r>
            <a:r>
              <a:rPr lang="de-DE" dirty="0"/>
              <a:t>und Konfiguration </a:t>
            </a:r>
            <a:r>
              <a:rPr lang="de-DE" dirty="0" smtClean="0"/>
              <a:t>von ixi-UMS Business ein Online-Webinar an. Die Teilnahme ist obligatorisch. Die Aufzeichnung wird anschließend an alle Webinar-Teilnehmer verschickt.</a:t>
            </a:r>
          </a:p>
          <a:p>
            <a:pPr marL="1085719" lvl="1" indent="-342900" algn="just">
              <a:buFont typeface="Arial" panose="020B0604020202020204" pitchFamily="34" charset="0"/>
              <a:buChar char="•"/>
            </a:pPr>
            <a:r>
              <a:rPr lang="de-DE" dirty="0"/>
              <a:t>Falls Sie </a:t>
            </a:r>
            <a:r>
              <a:rPr lang="de-DE" dirty="0" smtClean="0"/>
              <a:t>den Webinar-Termin nicht wahrnehmen können, sprechen </a:t>
            </a:r>
            <a:r>
              <a:rPr lang="de-DE" dirty="0"/>
              <a:t>Sie bitte mit uns, damit wir einen neuen Termin für Sie finden </a:t>
            </a:r>
            <a:r>
              <a:rPr lang="de-DE" dirty="0" smtClean="0"/>
              <a:t>können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ixi-UMS 6 Business ist einfach zu installieren und konfigurieren. Möchten Sie jedoch die Installation und Konfiguration </a:t>
            </a:r>
            <a:r>
              <a:rPr lang="de-DE" dirty="0" smtClean="0"/>
              <a:t>nicht </a:t>
            </a:r>
            <a:r>
              <a:rPr lang="de-DE" dirty="0"/>
              <a:t>selber übernehmen, bieten wir </a:t>
            </a:r>
            <a:r>
              <a:rPr lang="de-DE" dirty="0" smtClean="0"/>
              <a:t>für eine technische Unterstützung gerne unsere Installationspakete </a:t>
            </a:r>
            <a:r>
              <a:rPr lang="de-DE" dirty="0"/>
              <a:t>(siehe Konditionen) </a:t>
            </a:r>
            <a:r>
              <a:rPr lang="de-DE" dirty="0" smtClean="0"/>
              <a:t>an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Bitte kontaktieren Sie hierzu Ihren vertrieblichen Ansprechpartner bei </a:t>
            </a:r>
            <a:r>
              <a:rPr lang="de-DE" dirty="0" err="1" smtClean="0"/>
              <a:t>estos</a:t>
            </a:r>
            <a:r>
              <a:rPr lang="de-DE" dirty="0" smtClean="0"/>
              <a:t>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Für die zukünftige erfolgreiche Vermarktung von ixi-UMS Business werden wir im Rahmen unseres Schulungsangebotes Add On-Trainings für ixi-UMS Business anbieten. Die erste Schulung findet am 6- April </a:t>
            </a:r>
            <a:r>
              <a:rPr lang="de-DE" smtClean="0"/>
              <a:t>2017 statt.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Dauer: 1 Tag – Schulungskosten: EUR 490,00 pro Teilnehmer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i="1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Unterstützung beim Feldversuch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7534"/>
              </p:ext>
            </p:extLst>
          </p:nvPr>
        </p:nvGraphicFramePr>
        <p:xfrm>
          <a:off x="6150634" y="1084461"/>
          <a:ext cx="5482881" cy="495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73">
                  <a:extLst>
                    <a:ext uri="{9D8B030D-6E8A-4147-A177-3AD203B41FA5}">
                      <a16:colId xmlns:a16="http://schemas.microsoft.com/office/drawing/2014/main" val="2733388860"/>
                    </a:ext>
                  </a:extLst>
                </a:gridCol>
                <a:gridCol w="1045596">
                  <a:extLst>
                    <a:ext uri="{9D8B030D-6E8A-4147-A177-3AD203B41FA5}">
                      <a16:colId xmlns:a16="http://schemas.microsoft.com/office/drawing/2014/main" val="3627999528"/>
                    </a:ext>
                  </a:extLst>
                </a:gridCol>
                <a:gridCol w="600521">
                  <a:extLst>
                    <a:ext uri="{9D8B030D-6E8A-4147-A177-3AD203B41FA5}">
                      <a16:colId xmlns:a16="http://schemas.microsoft.com/office/drawing/2014/main" val="3901859453"/>
                    </a:ext>
                  </a:extLst>
                </a:gridCol>
                <a:gridCol w="580556">
                  <a:extLst>
                    <a:ext uri="{9D8B030D-6E8A-4147-A177-3AD203B41FA5}">
                      <a16:colId xmlns:a16="http://schemas.microsoft.com/office/drawing/2014/main" val="1528609342"/>
                    </a:ext>
                  </a:extLst>
                </a:gridCol>
                <a:gridCol w="623614">
                  <a:extLst>
                    <a:ext uri="{9D8B030D-6E8A-4147-A177-3AD203B41FA5}">
                      <a16:colId xmlns:a16="http://schemas.microsoft.com/office/drawing/2014/main" val="3327909645"/>
                    </a:ext>
                  </a:extLst>
                </a:gridCol>
                <a:gridCol w="600521">
                  <a:extLst>
                    <a:ext uri="{9D8B030D-6E8A-4147-A177-3AD203B41FA5}">
                      <a16:colId xmlns:a16="http://schemas.microsoft.com/office/drawing/2014/main" val="2140844276"/>
                    </a:ext>
                  </a:extLst>
                </a:gridCol>
              </a:tblGrid>
              <a:tr h="46905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Installationspaket</a:t>
                      </a:r>
                      <a:endParaRPr lang="de-D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ixi-UMS Business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18890"/>
                  </a:ext>
                </a:extLst>
              </a:tr>
              <a:tr h="4299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Feature/Leistungen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Aufwand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EVP (brutto)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EVP (netto)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HEK (netto)</a:t>
                      </a:r>
                      <a:endParaRPr lang="de-DE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45629"/>
                  </a:ext>
                </a:extLst>
              </a:tr>
              <a:tr h="1789210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Basis</a:t>
                      </a:r>
                    </a:p>
                    <a:p>
                      <a:r>
                        <a:rPr lang="de-DE" sz="1000" b="1" dirty="0" smtClean="0"/>
                        <a:t>Installationspaket</a:t>
                      </a:r>
                    </a:p>
                    <a:p>
                      <a:endParaRPr lang="de-DE" sz="1000" b="1" dirty="0" smtClean="0"/>
                    </a:p>
                    <a:p>
                      <a:r>
                        <a:rPr lang="de-DE" sz="1000" b="1" dirty="0" smtClean="0"/>
                        <a:t>Neuinstallation</a:t>
                      </a:r>
                    </a:p>
                    <a:p>
                      <a:r>
                        <a:rPr lang="de-DE" sz="1000" b="1" dirty="0" smtClean="0"/>
                        <a:t>Online</a:t>
                      </a:r>
                      <a:endParaRPr lang="de-D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PBX-Connect (</a:t>
                      </a:r>
                      <a:r>
                        <a:rPr lang="de-DE" sz="900" b="1" dirty="0" err="1" smtClean="0">
                          <a:solidFill>
                            <a:srgbClr val="7EB928"/>
                          </a:solidFill>
                        </a:rPr>
                        <a:t>Bintec</a:t>
                      </a: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/XCAPI)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Dienste Fax, </a:t>
                      </a:r>
                      <a:r>
                        <a:rPr lang="de-DE" sz="900" b="1" dirty="0" err="1" smtClean="0">
                          <a:solidFill>
                            <a:srgbClr val="7EB928"/>
                          </a:solidFill>
                        </a:rPr>
                        <a:t>Voice,SMS</a:t>
                      </a:r>
                      <a:endParaRPr lang="de-DE" sz="900" b="1" dirty="0" smtClean="0">
                        <a:solidFill>
                          <a:srgbClr val="7EB928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Ein Referenz-Benutzer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Grundfunktionstest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01:30</a:t>
                      </a:r>
                      <a:r>
                        <a:rPr lang="de-DE" sz="900" b="1" baseline="0" dirty="0" smtClean="0">
                          <a:solidFill>
                            <a:srgbClr val="7EB928"/>
                          </a:solidFill>
                        </a:rPr>
                        <a:t> h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499,00 €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419,33 €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398,36 €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88369"/>
                  </a:ext>
                </a:extLst>
              </a:tr>
              <a:tr h="2265765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Erweiterung</a:t>
                      </a:r>
                    </a:p>
                    <a:p>
                      <a:r>
                        <a:rPr lang="de-DE" sz="1000" b="1" dirty="0" smtClean="0"/>
                        <a:t>Installationspaket</a:t>
                      </a:r>
                    </a:p>
                    <a:p>
                      <a:endParaRPr lang="de-DE" sz="1000" b="1" dirty="0" smtClean="0"/>
                    </a:p>
                    <a:p>
                      <a:r>
                        <a:rPr lang="de-DE" sz="1000" b="1" dirty="0" smtClean="0"/>
                        <a:t>Neuinstallation</a:t>
                      </a:r>
                      <a:r>
                        <a:rPr lang="de-DE" sz="1000" b="1" baseline="0" dirty="0" smtClean="0"/>
                        <a:t> </a:t>
                      </a:r>
                    </a:p>
                    <a:p>
                      <a:r>
                        <a:rPr lang="de-DE" sz="1000" b="1" baseline="0" dirty="0" smtClean="0"/>
                        <a:t>Online</a:t>
                      </a:r>
                      <a:endParaRPr lang="de-DE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Jeweils für</a:t>
                      </a:r>
                    </a:p>
                    <a:p>
                      <a:endParaRPr lang="de-DE" sz="900" b="1" dirty="0" smtClean="0">
                        <a:solidFill>
                          <a:srgbClr val="7EB928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MWI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err="1" smtClean="0">
                          <a:solidFill>
                            <a:srgbClr val="7EB928"/>
                          </a:solidFill>
                        </a:rPr>
                        <a:t>Senderidentification</a:t>
                      </a: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 via </a:t>
                      </a:r>
                      <a:r>
                        <a:rPr lang="de-DE" sz="900" b="1" dirty="0" err="1" smtClean="0">
                          <a:solidFill>
                            <a:srgbClr val="7EB928"/>
                          </a:solidFill>
                        </a:rPr>
                        <a:t>MetaDirectory</a:t>
                      </a:r>
                      <a:endParaRPr lang="de-DE" sz="900" b="1" dirty="0" smtClean="0">
                        <a:solidFill>
                          <a:srgbClr val="7EB928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Änderung TTS Sprachen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00:30 h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149,00 €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125,21 €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b="1" dirty="0" smtClean="0">
                          <a:solidFill>
                            <a:srgbClr val="7EB928"/>
                          </a:solidFill>
                        </a:rPr>
                        <a:t>118,95 €</a:t>
                      </a:r>
                      <a:endParaRPr lang="de-DE" sz="900" b="1" dirty="0">
                        <a:solidFill>
                          <a:srgbClr val="7EB92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895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Komplettpaket. Fester Leistungsumfang, dadurch leicht zu projektieren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Feste Paketvarianten. Eine Artikelposition pro Benutzer / Leistungspaket  </a:t>
            </a:r>
            <a:endParaRPr lang="de-DE" alt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 smtClean="0"/>
              <a:t>Ein Setup „</a:t>
            </a:r>
            <a:r>
              <a:rPr lang="de-DE" altLang="de-DE" dirty="0" err="1" smtClean="0"/>
              <a:t>estos</a:t>
            </a:r>
            <a:r>
              <a:rPr lang="de-DE" altLang="de-DE" dirty="0"/>
              <a:t>-</a:t>
            </a:r>
            <a:r>
              <a:rPr lang="de-DE" altLang="de-DE" dirty="0" smtClean="0"/>
              <a:t>like“ (weiter, weiter, fertig)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Einfaches </a:t>
            </a:r>
            <a:r>
              <a:rPr lang="de-DE" dirty="0" smtClean="0"/>
              <a:t>Online- </a:t>
            </a:r>
            <a:r>
              <a:rPr lang="de-DE" dirty="0"/>
              <a:t>und </a:t>
            </a:r>
            <a:r>
              <a:rPr lang="de-DE" dirty="0" smtClean="0"/>
              <a:t>Offline-Lizensierungsverfahren</a:t>
            </a:r>
            <a:r>
              <a:rPr lang="de-DE" altLang="de-D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Bei </a:t>
            </a:r>
            <a:r>
              <a:rPr lang="de-DE" dirty="0" smtClean="0"/>
              <a:t>SIP-Version ist die </a:t>
            </a:r>
            <a:r>
              <a:rPr lang="de-DE" dirty="0"/>
              <a:t>X</a:t>
            </a:r>
            <a:r>
              <a:rPr lang="de-DE" dirty="0" smtClean="0"/>
              <a:t>CAPI </a:t>
            </a:r>
            <a:r>
              <a:rPr lang="de-DE" dirty="0"/>
              <a:t>Installation und </a:t>
            </a:r>
            <a:r>
              <a:rPr lang="de-DE" dirty="0" smtClean="0"/>
              <a:t>Lizensierung </a:t>
            </a:r>
            <a:r>
              <a:rPr lang="de-DE" dirty="0"/>
              <a:t>im </a:t>
            </a:r>
            <a:r>
              <a:rPr lang="de-DE" dirty="0" smtClean="0"/>
              <a:t>ixi-UMS 6 Business </a:t>
            </a:r>
            <a:r>
              <a:rPr lang="de-DE" dirty="0"/>
              <a:t>Softwarepaket enthalten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Einfach </a:t>
            </a:r>
            <a:r>
              <a:rPr lang="de-DE" dirty="0"/>
              <a:t>zu </a:t>
            </a:r>
            <a:r>
              <a:rPr lang="de-DE" dirty="0" smtClean="0"/>
              <a:t>administrieren (Web-basierte Einrichtung)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Tiefe Integration mit </a:t>
            </a:r>
            <a:r>
              <a:rPr lang="de-DE" dirty="0" err="1" smtClean="0"/>
              <a:t>ProCall</a:t>
            </a:r>
            <a:r>
              <a:rPr lang="de-DE" dirty="0" smtClean="0"/>
              <a:t>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„Single </a:t>
            </a:r>
            <a:r>
              <a:rPr lang="de-DE" dirty="0" err="1" smtClean="0"/>
              <a:t>sign</a:t>
            </a:r>
            <a:r>
              <a:rPr lang="de-DE" dirty="0" smtClean="0"/>
              <a:t> on“ in Verbindung mit </a:t>
            </a:r>
            <a:r>
              <a:rPr lang="de-DE" dirty="0" err="1" smtClean="0"/>
              <a:t>ProCall</a:t>
            </a:r>
            <a:r>
              <a:rPr lang="de-DE" dirty="0" smtClean="0"/>
              <a:t> 6 Enterprise (ixi-UMS 6 Business und </a:t>
            </a:r>
            <a:r>
              <a:rPr lang="de-DE" dirty="0" err="1" smtClean="0"/>
              <a:t>ProCall</a:t>
            </a:r>
            <a:r>
              <a:rPr lang="de-DE" dirty="0"/>
              <a:t> </a:t>
            </a:r>
            <a:r>
              <a:rPr lang="de-DE" dirty="0" smtClean="0"/>
              <a:t>Enterprise müssen in diesem Fall auf dasselbe </a:t>
            </a:r>
            <a:r>
              <a:rPr lang="de-DE" dirty="0" err="1" smtClean="0"/>
              <a:t>Active</a:t>
            </a:r>
            <a:r>
              <a:rPr lang="de-DE" dirty="0" smtClean="0"/>
              <a:t> Directory zugreifen)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xi-UMS 6 Business Vertriebsargumente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09439" y="6540454"/>
            <a:ext cx="418858" cy="216000"/>
          </a:xfrm>
        </p:spPr>
        <p:txBody>
          <a:bodyPr/>
          <a:lstStyle/>
          <a:p>
            <a:r>
              <a:rPr lang="de-DE" dirty="0" smtClean="0"/>
              <a:t>PM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427512" y="6555570"/>
            <a:ext cx="2880000" cy="216000"/>
          </a:xfrm>
        </p:spPr>
        <p:txBody>
          <a:bodyPr/>
          <a:lstStyle/>
          <a:p>
            <a:r>
              <a:rPr lang="de-DE" dirty="0" smtClean="0"/>
              <a:t>Bernd Kattner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124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33843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Für </a:t>
            </a:r>
            <a:r>
              <a:rPr lang="de-DE" sz="1800" dirty="0"/>
              <a:t>die IXI-UMS Business Pakte gibt es feste Pakete </a:t>
            </a:r>
            <a:r>
              <a:rPr lang="de-DE" sz="1800" dirty="0" smtClean="0"/>
              <a:t>für Benutzer und Leitungen</a:t>
            </a:r>
            <a:r>
              <a:rPr lang="de-DE" sz="1800" dirty="0"/>
              <a:t>.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Zwei </a:t>
            </a:r>
            <a:r>
              <a:rPr lang="de-DE" sz="1800" dirty="0"/>
              <a:t>Paketvarianten: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sz="1400" dirty="0"/>
              <a:t>ixi-UMS Business SIP (mit XCAPI </a:t>
            </a:r>
            <a:r>
              <a:rPr lang="de-DE" sz="1400" dirty="0" smtClean="0"/>
              <a:t>inkludiert für IP-basierte Telefonanlagen über SIP, H.323 oder SIP-Provider)</a:t>
            </a:r>
            <a:endParaRPr lang="de-DE" sz="1400" dirty="0"/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sz="1400" dirty="0"/>
              <a:t>ixi-UMS Business TDM (für Telefonanlagenanbindung über CAPI z.B. </a:t>
            </a:r>
            <a:r>
              <a:rPr lang="de-DE" sz="1400" dirty="0" err="1"/>
              <a:t>bintec</a:t>
            </a:r>
            <a:r>
              <a:rPr lang="de-DE" sz="1400" dirty="0"/>
              <a:t> </a:t>
            </a:r>
            <a:r>
              <a:rPr lang="de-DE" sz="1400" dirty="0" err="1"/>
              <a:t>be.IP</a:t>
            </a:r>
            <a:r>
              <a:rPr lang="de-DE" sz="1400" dirty="0"/>
              <a:t> plus)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Benutzerstaffeln angelehnt </a:t>
            </a:r>
            <a:r>
              <a:rPr lang="de-DE" sz="1800" dirty="0"/>
              <a:t>an </a:t>
            </a:r>
            <a:r>
              <a:rPr lang="de-DE" sz="1800" dirty="0" err="1" smtClean="0"/>
              <a:t>estos</a:t>
            </a:r>
            <a:r>
              <a:rPr lang="de-DE" sz="1800" dirty="0" smtClean="0"/>
              <a:t> </a:t>
            </a:r>
            <a:r>
              <a:rPr lang="de-DE" sz="1800" dirty="0" err="1"/>
              <a:t>ProCall</a:t>
            </a:r>
            <a:r>
              <a:rPr lang="de-DE" sz="1800" dirty="0"/>
              <a:t> Enterprise Lizenzgrößen (5, 10, 25, 50, 75, 100 ).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Eine Erweiterung ist additiv innerhalb der Paketgrößen möglich. </a:t>
            </a:r>
            <a:r>
              <a:rPr lang="de-DE" sz="1800" dirty="0" smtClean="0"/>
              <a:t>Ab </a:t>
            </a:r>
            <a:r>
              <a:rPr lang="de-DE" sz="1800" dirty="0"/>
              <a:t>105 Benutzer  = Projektanfrage</a:t>
            </a:r>
            <a:r>
              <a:rPr lang="de-DE" sz="1800" b="1" dirty="0" smtClean="0"/>
              <a:t>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Eine Mischung  ixi-UMS 6 Business SIP &lt;-&gt; ixi-UMS 6 Business TDM ist nicht möglich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Die Software ist nach Installation kostenlos 45 Tage für 25 User und 2 Kanäle</a:t>
            </a:r>
            <a:r>
              <a:rPr lang="de-DE" sz="1800" baseline="30000" dirty="0"/>
              <a:t>1)</a:t>
            </a:r>
            <a:r>
              <a:rPr lang="de-DE" sz="1800" dirty="0"/>
              <a:t> </a:t>
            </a:r>
            <a:r>
              <a:rPr lang="de-DE" sz="1800" dirty="0" smtClean="0"/>
              <a:t>nutzbar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xi-UMS 6 Business Lizenzpakete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781963"/>
              </p:ext>
            </p:extLst>
          </p:nvPr>
        </p:nvGraphicFramePr>
        <p:xfrm>
          <a:off x="3143672" y="4723928"/>
          <a:ext cx="5162952" cy="1800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476">
                  <a:extLst>
                    <a:ext uri="{9D8B030D-6E8A-4147-A177-3AD203B41FA5}">
                      <a16:colId xmlns:a16="http://schemas.microsoft.com/office/drawing/2014/main" val="2218509526"/>
                    </a:ext>
                  </a:extLst>
                </a:gridCol>
                <a:gridCol w="2581476">
                  <a:extLst>
                    <a:ext uri="{9D8B030D-6E8A-4147-A177-3AD203B41FA5}">
                      <a16:colId xmlns:a16="http://schemas.microsoft.com/office/drawing/2014/main" val="239592968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ixi-UMS 6 Business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214508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5 Benutzer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2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3008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10 Benutzer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2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65803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25 Benutzer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2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316241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50 Benutzer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4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809613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75 Benutzer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4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6734643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100 </a:t>
                      </a:r>
                      <a:r>
                        <a:rPr lang="de-DE" sz="1200" dirty="0" err="1" smtClean="0">
                          <a:effectLst/>
                        </a:rPr>
                        <a:t>Beutzer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4 Kanäle</a:t>
                      </a:r>
                      <a:endParaRPr lang="de-DE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00925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>
          <a:xfrm>
            <a:off x="509439" y="6540454"/>
            <a:ext cx="418858" cy="216000"/>
          </a:xfrm>
        </p:spPr>
        <p:txBody>
          <a:bodyPr/>
          <a:lstStyle/>
          <a:p>
            <a:r>
              <a:rPr lang="de-DE" dirty="0" smtClean="0"/>
              <a:t>PM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427512" y="6555570"/>
            <a:ext cx="2880000" cy="216000"/>
          </a:xfrm>
        </p:spPr>
        <p:txBody>
          <a:bodyPr/>
          <a:lstStyle/>
          <a:p>
            <a:r>
              <a:rPr lang="de-DE" dirty="0" smtClean="0"/>
              <a:t>Bernd Kattner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91544" y="4355231"/>
            <a:ext cx="9768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aseline="30000" dirty="0"/>
              <a:t>1)</a:t>
            </a:r>
            <a:r>
              <a:rPr lang="de-DE" sz="1400" dirty="0"/>
              <a:t> Bei </a:t>
            </a:r>
            <a:r>
              <a:rPr lang="de-DE" sz="1400" dirty="0" err="1"/>
              <a:t>ixi</a:t>
            </a:r>
            <a:r>
              <a:rPr lang="de-DE" sz="1400" dirty="0"/>
              <a:t>-UMS 6 Business SIP wird bei Faxmitteilungen ein Wasserzeichen eingefügt, und bei Voice gibt es die Einspielung von Text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61888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Dauer des Feldversuchs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Feldversuchsbeginn: 22.02.2017</a:t>
            </a:r>
          </a:p>
          <a:p>
            <a:pPr marL="1485698" lvl="2" indent="-342900">
              <a:buFont typeface="Arial" panose="020B0604020202020204" pitchFamily="34" charset="0"/>
              <a:buChar char="•"/>
            </a:pPr>
            <a:r>
              <a:rPr lang="de-DE" dirty="0" smtClean="0"/>
              <a:t>Software ixi-UMS 6 Business wird den Feldversuchs-Teilnehmern zur Verfügung gestellt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Einschaltbericht zurück an </a:t>
            </a:r>
            <a:r>
              <a:rPr lang="de-DE" dirty="0" err="1" smtClean="0"/>
              <a:t>estos</a:t>
            </a:r>
            <a:r>
              <a:rPr lang="de-DE" dirty="0" smtClean="0"/>
              <a:t>: 01.03.2017</a:t>
            </a:r>
          </a:p>
          <a:p>
            <a:pPr marL="1485698" lvl="2" indent="-342900">
              <a:buFont typeface="Arial" panose="020B0604020202020204" pitchFamily="34" charset="0"/>
              <a:buChar char="•"/>
            </a:pPr>
            <a:r>
              <a:rPr lang="de-DE" dirty="0" smtClean="0"/>
              <a:t>Der Einschaltbericht wird parallel mit der Feldversuchssoftware </a:t>
            </a:r>
            <a:r>
              <a:rPr lang="de-DE" dirty="0" err="1" smtClean="0"/>
              <a:t>ls</a:t>
            </a:r>
            <a:r>
              <a:rPr lang="de-DE" dirty="0" smtClean="0"/>
              <a:t> Download zur Verfügung gestellt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Feldversuchsende:  09.04.2017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Termine für ixi-UMS Business Feldversuchs-Webinare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22.02.2017 von 09:00 – 09:45 Uhr 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23.02.2017 von 16:00 – 16:45 Uhr </a:t>
            </a:r>
          </a:p>
          <a:p>
            <a:pPr marL="1085719" lvl="1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Teilnahme zum Feldversuch ixi-UMS 6 Business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23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7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os 2015.17 Vorlage">
  <a:themeElements>
    <a:clrScheme name="estos 2015">
      <a:dk1>
        <a:srgbClr val="000000"/>
      </a:dk1>
      <a:lt1>
        <a:srgbClr val="FFFFFF"/>
      </a:lt1>
      <a:dk2>
        <a:srgbClr val="245F5C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4DBBB5"/>
      </a:hlink>
      <a:folHlink>
        <a:srgbClr val="368F8A"/>
      </a:folHlink>
    </a:clrScheme>
    <a:fontScheme name="estos 2015.21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1B1A120-1168-497B-8A7F-60FC5F1AA755}" vid="{5022C596-6C92-479F-987D-F2A15B7424C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estos_Master_2016_v1</Template>
  <TotalTime>0</TotalTime>
  <Words>701</Words>
  <Application>Microsoft Office PowerPoint</Application>
  <PresentationFormat>Breitbild</PresentationFormat>
  <Paragraphs>121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Source Sans Pro</vt:lpstr>
      <vt:lpstr>Arial</vt:lpstr>
      <vt:lpstr>Source Sans Pro ExtraLight</vt:lpstr>
      <vt:lpstr>Source Sans Pro Light</vt:lpstr>
      <vt:lpstr>Tahoma</vt:lpstr>
      <vt:lpstr>Times New Roman</vt:lpstr>
      <vt:lpstr>estos 2015.17 Vorlage</vt:lpstr>
      <vt:lpstr>Feldversuchsangebot</vt:lpstr>
      <vt:lpstr>Warum Feldversuch ixi-UMS 6 Business SIP/TDM</vt:lpstr>
      <vt:lpstr>Vorteile für Teilnehmer am Feldversuchs</vt:lpstr>
      <vt:lpstr>Was ist ixi-UMS 6 Business SIP/TDM</vt:lpstr>
      <vt:lpstr>Unterstützung beim Feldversuch</vt:lpstr>
      <vt:lpstr>ixi-UMS 6 Business Vertriebsargumente</vt:lpstr>
      <vt:lpstr>ixi-UMS 6 Business Lizenzpakete</vt:lpstr>
      <vt:lpstr>Teilnahme zum Feldversuch ixi-UMS 6 Business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2016-12-01T09:54:27Z</dcterms:created>
  <dcterms:modified xsi:type="dcterms:W3CDTF">2017-02-20T12:56:08Z</dcterms:modified>
</cp:coreProperties>
</file>